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36"/>
  </p:notesMasterIdLst>
  <p:sldIdLst>
    <p:sldId id="256" r:id="rId2"/>
    <p:sldId id="257" r:id="rId3"/>
    <p:sldId id="260" r:id="rId4"/>
    <p:sldId id="259" r:id="rId5"/>
    <p:sldId id="265" r:id="rId6"/>
    <p:sldId id="261" r:id="rId7"/>
    <p:sldId id="258" r:id="rId8"/>
    <p:sldId id="262" r:id="rId9"/>
    <p:sldId id="267" r:id="rId10"/>
    <p:sldId id="263" r:id="rId11"/>
    <p:sldId id="264" r:id="rId12"/>
    <p:sldId id="266" r:id="rId13"/>
    <p:sldId id="268" r:id="rId14"/>
    <p:sldId id="269" r:id="rId15"/>
    <p:sldId id="270" r:id="rId16"/>
    <p:sldId id="273" r:id="rId17"/>
    <p:sldId id="274" r:id="rId18"/>
    <p:sldId id="275" r:id="rId19"/>
    <p:sldId id="277" r:id="rId20"/>
    <p:sldId id="278" r:id="rId21"/>
    <p:sldId id="279" r:id="rId22"/>
    <p:sldId id="276" r:id="rId23"/>
    <p:sldId id="290" r:id="rId24"/>
    <p:sldId id="272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94" r:id="rId33"/>
    <p:sldId id="288" r:id="rId34"/>
    <p:sldId id="271" r:id="rId3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9C6E"/>
    <a:srgbClr val="B69C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8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fld id="{E8C59BC7-B809-4B96-853A-4F1F6F027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B7E6CA-842F-4D1A-B277-5F83A17347B9}" type="slidenum">
              <a:rPr lang="en-US">
                <a:latin typeface="Arial" pitchFamily="34" charset="0"/>
              </a:rPr>
              <a:pPr/>
              <a:t>1</a:t>
            </a:fld>
            <a:endParaRPr lang="en-US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346797-AE37-4CF8-A046-FCB6689EA0D3}" type="slidenum">
              <a:rPr lang="en-US">
                <a:latin typeface="Arial" pitchFamily="34" charset="0"/>
              </a:rPr>
              <a:pPr/>
              <a:t>10</a:t>
            </a:fld>
            <a:endParaRPr lang="en-US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61AC62-D069-4889-BC2E-4BFCEB40FCAC}" type="slidenum">
              <a:rPr lang="en-US">
                <a:latin typeface="Arial" pitchFamily="34" charset="0"/>
              </a:rPr>
              <a:pPr/>
              <a:t>11</a:t>
            </a:fld>
            <a:endParaRPr lang="en-US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5646EA-1AD8-4553-B899-79580C48C592}" type="slidenum">
              <a:rPr lang="en-US">
                <a:latin typeface="Arial" pitchFamily="34" charset="0"/>
              </a:rPr>
              <a:pPr/>
              <a:t>12</a:t>
            </a:fld>
            <a:endParaRPr lang="en-US">
              <a:latin typeface="Arial" pitchFamily="34" charset="0"/>
            </a:endParaRPr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ED0C6F-54F4-4FA3-B1E2-A62E52288C1E}" type="slidenum">
              <a:rPr lang="en-US">
                <a:latin typeface="Arial" pitchFamily="34" charset="0"/>
              </a:rPr>
              <a:pPr/>
              <a:t>13</a:t>
            </a:fld>
            <a:endParaRPr lang="en-US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52B28F-9D10-4C3E-A4A2-D8168289EB39}" type="slidenum">
              <a:rPr lang="en-US">
                <a:latin typeface="Arial" pitchFamily="34" charset="0"/>
              </a:rPr>
              <a:pPr/>
              <a:t>14</a:t>
            </a:fld>
            <a:endParaRPr lang="en-US">
              <a:latin typeface="Arial" pitchFamily="34" charset="0"/>
            </a:endParaRPr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65386A-9D19-43DB-8902-9F4DF7A81E35}" type="slidenum">
              <a:rPr lang="en-US">
                <a:latin typeface="Arial" pitchFamily="34" charset="0"/>
              </a:rPr>
              <a:pPr/>
              <a:t>15</a:t>
            </a:fld>
            <a:endParaRPr lang="en-US">
              <a:latin typeface="Arial" pitchFamily="34" charset="0"/>
            </a:endParaRPr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C6FA2F-382E-440F-BB58-5BBC495050DB}" type="slidenum">
              <a:rPr lang="en-US">
                <a:latin typeface="Arial" pitchFamily="34" charset="0"/>
              </a:rPr>
              <a:pPr/>
              <a:t>16</a:t>
            </a:fld>
            <a:endParaRPr lang="en-US">
              <a:latin typeface="Arial" pitchFamily="34" charset="0"/>
            </a:endParaRPr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14D8D6-5BDE-4D39-851C-4182CA63BBDF}" type="slidenum">
              <a:rPr lang="en-US">
                <a:latin typeface="Arial" pitchFamily="34" charset="0"/>
              </a:rPr>
              <a:pPr/>
              <a:t>17</a:t>
            </a:fld>
            <a:endParaRPr lang="en-US">
              <a:latin typeface="Arial" pitchFamily="34" charset="0"/>
            </a:endParaRPr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C244C9-DD84-4765-A73A-86CFB6A97F6E}" type="slidenum">
              <a:rPr lang="en-US">
                <a:latin typeface="Arial" pitchFamily="34" charset="0"/>
              </a:rPr>
              <a:pPr/>
              <a:t>18</a:t>
            </a:fld>
            <a:endParaRPr lang="en-US">
              <a:latin typeface="Arial" pitchFamily="34" charset="0"/>
            </a:endParaRPr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88C589-175E-4B13-BE74-A30F5DE349EE}" type="slidenum">
              <a:rPr lang="en-US">
                <a:latin typeface="Arial" pitchFamily="34" charset="0"/>
              </a:rPr>
              <a:pPr/>
              <a:t>19</a:t>
            </a:fld>
            <a:endParaRPr lang="en-US">
              <a:latin typeface="Arial" pitchFamily="34" charset="0"/>
            </a:endParaRPr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84E899-8D31-4337-9267-D3D2376A92AB}" type="slidenum">
              <a:rPr lang="en-US">
                <a:latin typeface="Arial" pitchFamily="34" charset="0"/>
              </a:rPr>
              <a:pPr/>
              <a:t>2</a:t>
            </a:fld>
            <a:endParaRPr lang="en-US">
              <a:latin typeface="Arial" pitchFamily="34" charset="0"/>
            </a:endParaRPr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EF28F5-189B-475D-AD52-63D99B5FBBC1}" type="slidenum">
              <a:rPr lang="en-US">
                <a:latin typeface="Arial" pitchFamily="34" charset="0"/>
              </a:rPr>
              <a:pPr/>
              <a:t>20</a:t>
            </a:fld>
            <a:endParaRPr lang="en-US">
              <a:latin typeface="Arial" pitchFamily="34" charset="0"/>
            </a:endParaRPr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85230C-7AC9-4F01-8C26-E20FFD6114D3}" type="slidenum">
              <a:rPr lang="en-US">
                <a:latin typeface="Arial" pitchFamily="34" charset="0"/>
              </a:rPr>
              <a:pPr/>
              <a:t>21</a:t>
            </a:fld>
            <a:endParaRPr lang="en-US">
              <a:latin typeface="Arial" pitchFamily="34" charset="0"/>
            </a:endParaRPr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D8FC36-166E-4B24-82CF-304EF481931C}" type="slidenum">
              <a:rPr lang="en-US">
                <a:latin typeface="Arial" pitchFamily="34" charset="0"/>
              </a:rPr>
              <a:pPr/>
              <a:t>22</a:t>
            </a:fld>
            <a:endParaRPr lang="en-US">
              <a:latin typeface="Arial" pitchFamily="34" charset="0"/>
            </a:endParaRPr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577BBE-5EB5-4F64-A2AC-C22C0ECACC90}" type="slidenum">
              <a:rPr lang="en-US">
                <a:latin typeface="Arial" pitchFamily="34" charset="0"/>
              </a:rPr>
              <a:pPr/>
              <a:t>23</a:t>
            </a:fld>
            <a:endParaRPr lang="en-US">
              <a:latin typeface="Arial" pitchFamily="34" charset="0"/>
            </a:endParaRPr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33EA8C-44A2-46C5-8A7B-DE0FA886EDA6}" type="slidenum">
              <a:rPr lang="en-US">
                <a:latin typeface="Arial" pitchFamily="34" charset="0"/>
              </a:rPr>
              <a:pPr/>
              <a:t>24</a:t>
            </a:fld>
            <a:endParaRPr lang="en-US">
              <a:latin typeface="Arial" pitchFamily="34" charset="0"/>
            </a:endParaRPr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A774E7-FA25-477F-8771-070F74B4C768}" type="slidenum">
              <a:rPr lang="en-US">
                <a:latin typeface="Arial" pitchFamily="34" charset="0"/>
              </a:rPr>
              <a:pPr/>
              <a:t>25</a:t>
            </a:fld>
            <a:endParaRPr lang="en-US">
              <a:latin typeface="Arial" pitchFamily="34" charset="0"/>
            </a:endParaRPr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B47CD-DE7A-439A-BCF2-4FC473E8C8B6}" type="slidenum">
              <a:rPr lang="en-US">
                <a:latin typeface="Arial" pitchFamily="34" charset="0"/>
              </a:rPr>
              <a:pPr/>
              <a:t>26</a:t>
            </a:fld>
            <a:endParaRPr lang="en-US">
              <a:latin typeface="Arial" pitchFamily="34" charset="0"/>
            </a:endParaRPr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DE8A5C-2393-4AFA-AE32-D506D7A90ED3}" type="slidenum">
              <a:rPr lang="en-US">
                <a:latin typeface="Arial" pitchFamily="34" charset="0"/>
              </a:rPr>
              <a:pPr/>
              <a:t>27</a:t>
            </a:fld>
            <a:endParaRPr lang="en-US">
              <a:latin typeface="Arial" pitchFamily="34" charset="0"/>
            </a:endParaRPr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0EC4CC-F493-4D3A-A9E7-479032A54EB4}" type="slidenum">
              <a:rPr lang="en-US">
                <a:latin typeface="Arial" pitchFamily="34" charset="0"/>
              </a:rPr>
              <a:pPr/>
              <a:t>28</a:t>
            </a:fld>
            <a:endParaRPr lang="en-US">
              <a:latin typeface="Arial" pitchFamily="34" charset="0"/>
            </a:endParaRPr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22EB89-28E6-4838-A252-BC4B1D9DCEA1}" type="slidenum">
              <a:rPr lang="en-US">
                <a:latin typeface="Arial" pitchFamily="34" charset="0"/>
              </a:rPr>
              <a:pPr/>
              <a:t>29</a:t>
            </a:fld>
            <a:endParaRPr lang="en-US">
              <a:latin typeface="Arial" pitchFamily="34" charset="0"/>
            </a:endParaRPr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98AFCC-BBC0-4DE9-A6E0-F1EB52508904}" type="slidenum">
              <a:rPr lang="en-US">
                <a:latin typeface="Arial" pitchFamily="34" charset="0"/>
              </a:rPr>
              <a:pPr/>
              <a:t>3</a:t>
            </a:fld>
            <a:endParaRPr lang="en-US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8B7026-FF2A-42F0-AE2F-69B0E5B57444}" type="slidenum">
              <a:rPr lang="en-US">
                <a:latin typeface="Arial" pitchFamily="34" charset="0"/>
              </a:rPr>
              <a:pPr/>
              <a:t>30</a:t>
            </a:fld>
            <a:endParaRPr lang="en-US">
              <a:latin typeface="Arial" pitchFamily="34" charset="0"/>
            </a:endParaRPr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C9991C-2403-48C0-9C69-67881CC68019}" type="slidenum">
              <a:rPr lang="en-US">
                <a:latin typeface="Arial" pitchFamily="34" charset="0"/>
              </a:rPr>
              <a:pPr/>
              <a:t>31</a:t>
            </a:fld>
            <a:endParaRPr lang="en-US">
              <a:latin typeface="Arial" pitchFamily="34" charset="0"/>
            </a:endParaRPr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7A7C93-BEF5-40CA-998D-60B23904A0CD}" type="slidenum">
              <a:rPr lang="en-US">
                <a:latin typeface="Arial" pitchFamily="34" charset="0"/>
              </a:rPr>
              <a:pPr/>
              <a:t>32</a:t>
            </a:fld>
            <a:endParaRPr lang="en-US">
              <a:latin typeface="Arial" pitchFamily="34" charset="0"/>
            </a:endParaRPr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B4F7AA-91D1-46E9-B246-5C295A0F43F7}" type="slidenum">
              <a:rPr lang="en-US">
                <a:latin typeface="Arial" pitchFamily="34" charset="0"/>
              </a:rPr>
              <a:pPr/>
              <a:t>33</a:t>
            </a:fld>
            <a:endParaRPr lang="en-US">
              <a:latin typeface="Arial" pitchFamily="34" charset="0"/>
            </a:endParaRPr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20B5E5-8E74-4470-9B43-E15FD3479428}" type="slidenum">
              <a:rPr lang="en-US">
                <a:latin typeface="Arial" pitchFamily="34" charset="0"/>
              </a:rPr>
              <a:pPr/>
              <a:t>34</a:t>
            </a:fld>
            <a:endParaRPr lang="en-US">
              <a:latin typeface="Arial" pitchFamily="34" charset="0"/>
            </a:endParaRPr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68F8C1-B64B-4D0C-8C17-CE7FEAFE7070}" type="slidenum">
              <a:rPr lang="en-US">
                <a:latin typeface="Arial" pitchFamily="34" charset="0"/>
              </a:rPr>
              <a:pPr/>
              <a:t>4</a:t>
            </a:fld>
            <a:endParaRPr lang="en-US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710240-C224-4736-A263-5749E614F24B}" type="slidenum">
              <a:rPr lang="en-US">
                <a:latin typeface="Arial" pitchFamily="34" charset="0"/>
              </a:rPr>
              <a:pPr/>
              <a:t>5</a:t>
            </a:fld>
            <a:endParaRPr lang="en-US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48ED1A-FB48-4EC5-8BBF-0938D4807D40}" type="slidenum">
              <a:rPr lang="en-US">
                <a:latin typeface="Arial" pitchFamily="34" charset="0"/>
              </a:rPr>
              <a:pPr/>
              <a:t>6</a:t>
            </a:fld>
            <a:endParaRPr lang="en-US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622346-35E8-4AFF-B17F-CDF397FEA363}" type="slidenum">
              <a:rPr lang="en-US">
                <a:latin typeface="Arial" pitchFamily="34" charset="0"/>
              </a:rPr>
              <a:pPr/>
              <a:t>7</a:t>
            </a:fld>
            <a:endParaRPr lang="en-US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AD605F-0C40-44ED-83ED-541664FEDFD8}" type="slidenum">
              <a:rPr lang="en-US">
                <a:latin typeface="Arial" pitchFamily="34" charset="0"/>
              </a:rPr>
              <a:pPr/>
              <a:t>8</a:t>
            </a:fld>
            <a:endParaRPr lang="en-US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AD19FF-C07A-4FAC-AD32-ECEB2B0AC603}" type="slidenum">
              <a:rPr lang="en-US">
                <a:latin typeface="Arial" pitchFamily="34" charset="0"/>
              </a:rPr>
              <a:pPr/>
              <a:t>9</a:t>
            </a:fld>
            <a:endParaRPr lang="en-US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457200" y="381000"/>
            <a:ext cx="8229600" cy="6172200"/>
          </a:xfrm>
          <a:prstGeom prst="rect">
            <a:avLst/>
          </a:prstGeom>
          <a:noFill/>
          <a:ln w="63500">
            <a:solidFill>
              <a:srgbClr val="B69C6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pic>
        <p:nvPicPr>
          <p:cNvPr id="5" name="Picture 8" descr="LogoCMYKP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5486400"/>
            <a:ext cx="37734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683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Jackson Adders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D236C-89AF-4A12-B1B5-AF5B7F217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Jackson Adders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F2555-46BD-40A0-A2DC-47FAFAA2B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Jackson Adders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A8BEF-96A3-47F6-8FDC-6F8F30C52B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Jackson Adders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DA6AE-8BCC-4D49-9BC4-53932761D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Jackson Adders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65E27-CFDD-4054-BC5A-F50E1551F4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Jackson Adders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B9FAC-D5C4-46D5-BAC0-E13B25D3B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Jackson Adders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EE24F-0AFA-4FA8-8DC6-CFF110002F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Jackson Adders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2FDBF-B411-4997-B2C4-DA54273D6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Jackson Adders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1EAC9-CDA5-43DF-AB75-216807404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Jackson Adders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4A7F4-EA62-4CD4-A802-50D8E0B76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Jackson Adders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AAA98-0FE1-4060-A39C-7CE279149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Jackson Adders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69DD3-069A-4223-8BF7-0695F50F5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Jackson Adders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28FFE-AEF1-41D7-BD8B-36EF915BFE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Jackson Adders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B5E01D9B-5F71-4006-8A73-FB1EADFFE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 userDrawn="1"/>
        </p:nvSpPr>
        <p:spPr bwMode="auto">
          <a:xfrm>
            <a:off x="457200" y="1447800"/>
            <a:ext cx="8229600" cy="76200"/>
          </a:xfrm>
          <a:prstGeom prst="rect">
            <a:avLst/>
          </a:prstGeom>
          <a:solidFill>
            <a:srgbClr val="B69C6E"/>
          </a:solidFill>
          <a:ln w="9525">
            <a:solidFill>
              <a:srgbClr val="B69C6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 userDrawn="1"/>
        </p:nvSpPr>
        <p:spPr bwMode="auto">
          <a:xfrm>
            <a:off x="457200" y="381000"/>
            <a:ext cx="8229600" cy="6172200"/>
          </a:xfrm>
          <a:prstGeom prst="rect">
            <a:avLst/>
          </a:prstGeom>
          <a:noFill/>
          <a:ln w="63500">
            <a:solidFill>
              <a:srgbClr val="B69C6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6633" name="Rectangle 9"/>
          <p:cNvSpPr>
            <a:spLocks noChangeArrowheads="1"/>
          </p:cNvSpPr>
          <p:nvPr userDrawn="1"/>
        </p:nvSpPr>
        <p:spPr bwMode="auto">
          <a:xfrm>
            <a:off x="457200" y="6172200"/>
            <a:ext cx="8229600" cy="76200"/>
          </a:xfrm>
          <a:prstGeom prst="rect">
            <a:avLst/>
          </a:prstGeom>
          <a:solidFill>
            <a:srgbClr val="B69C6E"/>
          </a:solidFill>
          <a:ln w="9525">
            <a:solidFill>
              <a:srgbClr val="B69C6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3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4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7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6600" b="1" smtClean="0"/>
              <a:t>Jackson Adders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Prof. David Money </a:t>
            </a:r>
            <a:r>
              <a:rPr lang="en-US" dirty="0" smtClean="0"/>
              <a:t>Harris</a:t>
            </a:r>
          </a:p>
          <a:p>
            <a:pPr eaLnBrk="1" hangingPunct="1"/>
            <a:r>
              <a:rPr lang="en-US" dirty="0" smtClean="0"/>
              <a:t>Matthew Keeter, Andrew </a:t>
            </a:r>
            <a:r>
              <a:rPr lang="en-US" dirty="0" err="1" smtClean="0"/>
              <a:t>Macrae</a:t>
            </a:r>
            <a:r>
              <a:rPr lang="en-US" dirty="0" smtClean="0"/>
              <a:t>, </a:t>
            </a:r>
          </a:p>
          <a:p>
            <a:pPr eaLnBrk="1" hangingPunct="1"/>
            <a:r>
              <a:rPr lang="en-US" dirty="0" err="1" smtClean="0"/>
              <a:t>Tynan</a:t>
            </a:r>
            <a:r>
              <a:rPr lang="en-US" dirty="0" smtClean="0"/>
              <a:t> </a:t>
            </a:r>
            <a:r>
              <a:rPr lang="en-US" dirty="0" err="1" smtClean="0"/>
              <a:t>McAuley</a:t>
            </a:r>
            <a:r>
              <a:rPr lang="en-US" dirty="0" smtClean="0"/>
              <a:t>, Becky Glick, Madeleine Ong</a:t>
            </a:r>
            <a:endParaRPr lang="en-US" dirty="0" smtClean="0"/>
          </a:p>
          <a:p>
            <a:pPr eaLnBrk="1" hangingPunct="1"/>
            <a:r>
              <a:rPr lang="en-US" dirty="0" smtClean="0"/>
              <a:t>21 December 2010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276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49CD3E3-D35D-483F-AB31-5B9C649FECA3}" type="slidenum">
              <a:rPr lang="en-US">
                <a:latin typeface="Arial" pitchFamily="34" charset="0"/>
              </a:rPr>
              <a:pPr/>
              <a:t>10</a:t>
            </a:fld>
            <a:endParaRPr lang="en-US">
              <a:latin typeface="Arial" pitchFamily="34" charset="0"/>
            </a:endParaRP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Sparse Trees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Sklansky sparseness 4</a:t>
            </a:r>
          </a:p>
          <a:p>
            <a:pPr lvl="1" eaLnBrk="1" hangingPunct="1"/>
            <a:r>
              <a:rPr lang="en-US" smtClean="0"/>
              <a:t>Only compute prefixes for every 4</a:t>
            </a:r>
            <a:r>
              <a:rPr lang="en-US" baseline="30000" smtClean="0"/>
              <a:t>th</a:t>
            </a:r>
            <a:r>
              <a:rPr lang="en-US" smtClean="0"/>
              <a:t> column</a:t>
            </a:r>
          </a:p>
          <a:p>
            <a:pPr lvl="1" eaLnBrk="1" hangingPunct="1"/>
            <a:r>
              <a:rPr lang="en-US" smtClean="0"/>
              <a:t>Precompute 4-bit results for each possible carry in</a:t>
            </a:r>
          </a:p>
          <a:p>
            <a:pPr lvl="1" eaLnBrk="1" hangingPunct="1"/>
            <a:r>
              <a:rPr lang="en-US" smtClean="0"/>
              <a:t>Select result based on carry (group generate)</a:t>
            </a:r>
          </a:p>
        </p:txBody>
      </p:sp>
      <p:pic>
        <p:nvPicPr>
          <p:cNvPr id="27654" name="Picture 4" descr="sparsesklansk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657600"/>
            <a:ext cx="8077200" cy="205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7544403-238D-447D-ACBD-9D91E0D79FC0}" type="slidenum">
              <a:rPr lang="en-US">
                <a:latin typeface="Arial" pitchFamily="34" charset="0"/>
              </a:rPr>
              <a:pPr/>
              <a:t>11</a:t>
            </a:fld>
            <a:endParaRPr lang="en-US">
              <a:latin typeface="Arial" pitchFamily="34" charset="0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Carry Selection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8678" name="Picture 4" descr="carrysele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828800"/>
            <a:ext cx="7315200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6F90148-0D2E-45AB-8A84-D4644770009D}" type="slidenum">
              <a:rPr lang="en-US">
                <a:latin typeface="Arial" pitchFamily="34" charset="0"/>
              </a:rPr>
              <a:pPr/>
              <a:t>12</a:t>
            </a:fld>
            <a:endParaRPr lang="en-US">
              <a:latin typeface="Arial" pitchFamily="34" charset="0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Ling Adders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Factor some complexity out of first term</a:t>
            </a:r>
          </a:p>
          <a:p>
            <a:pPr eaLnBrk="1" hangingPunct="1"/>
            <a:r>
              <a:rPr lang="en-US" smtClean="0"/>
              <a:t>Insert it back into sum selection</a:t>
            </a:r>
          </a:p>
          <a:p>
            <a:pPr eaLnBrk="1" hangingPunct="1"/>
            <a:r>
              <a:rPr lang="en-US" smtClean="0"/>
              <a:t>Remove 1 transistor from critical path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Exploits fact that G</a:t>
            </a:r>
            <a:r>
              <a:rPr lang="en-US" baseline="-25000" smtClean="0"/>
              <a:t>i</a:t>
            </a:r>
            <a:r>
              <a:rPr lang="en-US" smtClean="0"/>
              <a:t>P</a:t>
            </a:r>
            <a:r>
              <a:rPr lang="en-US" baseline="-25000" smtClean="0"/>
              <a:t>i</a:t>
            </a:r>
            <a:r>
              <a:rPr lang="en-US" smtClean="0"/>
              <a:t> = (A</a:t>
            </a:r>
            <a:r>
              <a:rPr lang="en-US" baseline="-25000" smtClean="0"/>
              <a:t>i</a:t>
            </a:r>
            <a:r>
              <a:rPr lang="en-US" smtClean="0"/>
              <a:t>B</a:t>
            </a:r>
            <a:r>
              <a:rPr lang="en-US" baseline="-25000" smtClean="0"/>
              <a:t>i</a:t>
            </a:r>
            <a:r>
              <a:rPr lang="en-US" smtClean="0"/>
              <a:t>)(A</a:t>
            </a:r>
            <a:r>
              <a:rPr lang="en-US" baseline="-25000" smtClean="0"/>
              <a:t>i</a:t>
            </a:r>
            <a:r>
              <a:rPr lang="en-US" smtClean="0"/>
              <a:t>+B</a:t>
            </a:r>
            <a:r>
              <a:rPr lang="en-US" baseline="-25000" smtClean="0"/>
              <a:t>i</a:t>
            </a:r>
            <a:r>
              <a:rPr lang="en-US" smtClean="0"/>
              <a:t>) = G</a:t>
            </a:r>
            <a:r>
              <a:rPr lang="en-US" baseline="-25000" smtClean="0"/>
              <a:t>i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954B73C-AEA4-4847-A8DE-84BC7A2F3CE3}" type="slidenum">
              <a:rPr lang="en-US">
                <a:latin typeface="Arial" pitchFamily="34" charset="0"/>
              </a:rPr>
              <a:pPr/>
              <a:t>13</a:t>
            </a:fld>
            <a:endParaRPr lang="en-US">
              <a:latin typeface="Arial" pitchFamily="34" charset="0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Ling Equations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Define </a:t>
            </a:r>
            <a:r>
              <a:rPr lang="en-US" i="1" smtClean="0"/>
              <a:t>Pseudogenerate</a:t>
            </a:r>
            <a:r>
              <a:rPr lang="en-US" smtClean="0"/>
              <a:t>: H</a:t>
            </a:r>
            <a:r>
              <a:rPr lang="en-US" baseline="-25000" smtClean="0"/>
              <a:t>i:j</a:t>
            </a:r>
            <a:r>
              <a:rPr lang="en-US" smtClean="0"/>
              <a:t> </a:t>
            </a:r>
            <a:r>
              <a:rPr lang="en-US" smtClean="0">
                <a:cs typeface="Arial" pitchFamily="34" charset="0"/>
              </a:rPr>
              <a:t>≡</a:t>
            </a:r>
            <a:r>
              <a:rPr lang="en-US" smtClean="0"/>
              <a:t> G</a:t>
            </a:r>
            <a:r>
              <a:rPr lang="en-US" baseline="-25000" smtClean="0"/>
              <a:t>i</a:t>
            </a:r>
            <a:r>
              <a:rPr lang="en-US" smtClean="0"/>
              <a:t> + G</a:t>
            </a:r>
            <a:r>
              <a:rPr lang="en-US" baseline="-25000" smtClean="0"/>
              <a:t>i-1:j</a:t>
            </a:r>
          </a:p>
          <a:p>
            <a:pPr lvl="1" eaLnBrk="1" hangingPunct="1"/>
            <a:r>
              <a:rPr lang="en-US" smtClean="0"/>
              <a:t>Simpler than G</a:t>
            </a:r>
            <a:r>
              <a:rPr lang="en-US" baseline="-25000" smtClean="0"/>
              <a:t>i:j</a:t>
            </a:r>
            <a:r>
              <a:rPr lang="en-US" smtClean="0"/>
              <a:t> = G</a:t>
            </a:r>
            <a:r>
              <a:rPr lang="en-US" baseline="-25000" smtClean="0"/>
              <a:t>i</a:t>
            </a:r>
            <a:r>
              <a:rPr lang="en-US" smtClean="0"/>
              <a:t> + P</a:t>
            </a:r>
            <a:r>
              <a:rPr lang="en-US" baseline="-25000" smtClean="0"/>
              <a:t>i</a:t>
            </a:r>
            <a:r>
              <a:rPr lang="en-US" smtClean="0"/>
              <a:t>G</a:t>
            </a:r>
            <a:r>
              <a:rPr lang="en-US" baseline="-25000" smtClean="0"/>
              <a:t>i-1:j</a:t>
            </a:r>
          </a:p>
          <a:p>
            <a:pPr lvl="1" eaLnBrk="1" hangingPunct="1"/>
            <a:r>
              <a:rPr lang="en-US" smtClean="0"/>
              <a:t>Recreate G</a:t>
            </a:r>
            <a:r>
              <a:rPr lang="en-US" baseline="-25000" smtClean="0"/>
              <a:t>i:j</a:t>
            </a:r>
            <a:r>
              <a:rPr lang="en-US" smtClean="0"/>
              <a:t> = P</a:t>
            </a:r>
            <a:r>
              <a:rPr lang="en-US" baseline="-25000" smtClean="0"/>
              <a:t>i</a:t>
            </a:r>
            <a:r>
              <a:rPr lang="en-US" smtClean="0"/>
              <a:t>H</a:t>
            </a:r>
            <a:r>
              <a:rPr lang="en-US" baseline="-25000" smtClean="0"/>
              <a:t>i:j</a:t>
            </a:r>
            <a:r>
              <a:rPr lang="en-US" smtClean="0"/>
              <a:t> = P</a:t>
            </a:r>
            <a:r>
              <a:rPr lang="en-US" baseline="-25000" smtClean="0"/>
              <a:t>i</a:t>
            </a:r>
            <a:r>
              <a:rPr lang="en-US" smtClean="0"/>
              <a:t>(G</a:t>
            </a:r>
            <a:r>
              <a:rPr lang="en-US" baseline="-25000" smtClean="0"/>
              <a:t>i</a:t>
            </a:r>
            <a:r>
              <a:rPr lang="en-US" smtClean="0"/>
              <a:t> + G</a:t>
            </a:r>
            <a:r>
              <a:rPr lang="en-US" baseline="-25000" smtClean="0"/>
              <a:t>i-1:j</a:t>
            </a:r>
            <a:r>
              <a:rPr lang="en-US" smtClean="0"/>
              <a:t>) = G</a:t>
            </a:r>
            <a:r>
              <a:rPr lang="en-US" baseline="-25000" smtClean="0"/>
              <a:t>i</a:t>
            </a:r>
            <a:r>
              <a:rPr lang="en-US" smtClean="0"/>
              <a:t> + P</a:t>
            </a:r>
            <a:r>
              <a:rPr lang="en-US" baseline="-25000" smtClean="0"/>
              <a:t>i</a:t>
            </a:r>
            <a:r>
              <a:rPr lang="en-US" smtClean="0"/>
              <a:t>G</a:t>
            </a:r>
            <a:r>
              <a:rPr lang="en-US" baseline="-25000" smtClean="0"/>
              <a:t>i-1:j</a:t>
            </a:r>
          </a:p>
          <a:p>
            <a:pPr eaLnBrk="1" hangingPunct="1"/>
            <a:r>
              <a:rPr lang="en-US" smtClean="0"/>
              <a:t>Define Pseudopropagate I</a:t>
            </a:r>
            <a:r>
              <a:rPr lang="en-US" baseline="-25000" smtClean="0"/>
              <a:t>i:j</a:t>
            </a:r>
            <a:r>
              <a:rPr lang="en-US" smtClean="0"/>
              <a:t> </a:t>
            </a:r>
            <a:r>
              <a:rPr lang="en-US" smtClean="0">
                <a:cs typeface="Arial" pitchFamily="34" charset="0"/>
              </a:rPr>
              <a:t>≡</a:t>
            </a:r>
            <a:r>
              <a:rPr lang="en-US" smtClean="0"/>
              <a:t> P</a:t>
            </a:r>
            <a:r>
              <a:rPr lang="en-US" baseline="-25000" smtClean="0"/>
              <a:t>i-1:j-1</a:t>
            </a:r>
          </a:p>
          <a:p>
            <a:pPr lvl="1" eaLnBrk="1" hangingPunct="1"/>
            <a:r>
              <a:rPr lang="en-US" smtClean="0"/>
              <a:t>Shifted version of group propagate</a:t>
            </a:r>
          </a:p>
          <a:p>
            <a:pPr eaLnBrk="1" hangingPunct="1"/>
            <a:r>
              <a:rPr lang="en-US" smtClean="0"/>
              <a:t>Valency-2 recursion is same as PG</a:t>
            </a:r>
          </a:p>
          <a:p>
            <a:pPr lvl="1" eaLnBrk="1" hangingPunct="1"/>
            <a:r>
              <a:rPr lang="en-US" smtClean="0"/>
              <a:t>H</a:t>
            </a:r>
            <a:r>
              <a:rPr lang="en-US" baseline="-25000" smtClean="0"/>
              <a:t>i:j</a:t>
            </a:r>
            <a:r>
              <a:rPr lang="en-US" smtClean="0"/>
              <a:t> = H</a:t>
            </a:r>
            <a:r>
              <a:rPr lang="en-US" baseline="-25000" smtClean="0"/>
              <a:t>i:k</a:t>
            </a:r>
            <a:r>
              <a:rPr lang="en-US" smtClean="0"/>
              <a:t> + I</a:t>
            </a:r>
            <a:r>
              <a:rPr lang="en-US" baseline="-25000" smtClean="0"/>
              <a:t>i:k</a:t>
            </a:r>
            <a:r>
              <a:rPr lang="en-US" smtClean="0"/>
              <a:t>H</a:t>
            </a:r>
            <a:r>
              <a:rPr lang="en-US" baseline="-25000" smtClean="0"/>
              <a:t>k-1:j</a:t>
            </a:r>
          </a:p>
          <a:p>
            <a:pPr lvl="1" eaLnBrk="1" hangingPunct="1"/>
            <a:r>
              <a:rPr lang="en-US" smtClean="0"/>
              <a:t>I</a:t>
            </a:r>
            <a:r>
              <a:rPr lang="en-US" baseline="-25000" smtClean="0"/>
              <a:t>i:j</a:t>
            </a:r>
            <a:r>
              <a:rPr lang="en-US" smtClean="0"/>
              <a:t> = I</a:t>
            </a:r>
            <a:r>
              <a:rPr lang="en-US" baseline="-25000" smtClean="0"/>
              <a:t>i:k</a:t>
            </a:r>
            <a:r>
              <a:rPr lang="en-US" smtClean="0"/>
              <a:t>I</a:t>
            </a:r>
            <a:r>
              <a:rPr lang="en-US" baseline="-25000" smtClean="0"/>
              <a:t>k-1:j</a:t>
            </a:r>
          </a:p>
          <a:p>
            <a:pPr eaLnBrk="1" hangingPunct="1"/>
            <a:r>
              <a:rPr lang="en-US" smtClean="0"/>
              <a:t>Sum: S</a:t>
            </a:r>
            <a:r>
              <a:rPr lang="en-US" baseline="-25000" smtClean="0"/>
              <a:t>i</a:t>
            </a:r>
            <a:r>
              <a:rPr lang="en-US" smtClean="0"/>
              <a:t> = X</a:t>
            </a:r>
            <a:r>
              <a:rPr lang="en-US" baseline="-25000" smtClean="0"/>
              <a:t>i</a:t>
            </a:r>
            <a:r>
              <a:rPr lang="en-US" smtClean="0"/>
              <a:t> xor G</a:t>
            </a:r>
            <a:r>
              <a:rPr lang="en-US" baseline="-25000" smtClean="0"/>
              <a:t>i-1:0</a:t>
            </a:r>
            <a:r>
              <a:rPr lang="en-US" smtClean="0"/>
              <a:t> = X</a:t>
            </a:r>
            <a:r>
              <a:rPr lang="en-US" baseline="-25000" smtClean="0"/>
              <a:t>i</a:t>
            </a:r>
            <a:r>
              <a:rPr lang="en-US" smtClean="0"/>
              <a:t> xor (P</a:t>
            </a:r>
            <a:r>
              <a:rPr lang="en-US" baseline="-25000" smtClean="0"/>
              <a:t>i-1</a:t>
            </a:r>
            <a:r>
              <a:rPr lang="en-US" smtClean="0"/>
              <a:t>H</a:t>
            </a:r>
            <a:r>
              <a:rPr lang="en-US" baseline="-25000" smtClean="0"/>
              <a:t>i-1:0</a:t>
            </a:r>
            <a:r>
              <a:rPr lang="en-US" smtClean="0"/>
              <a:t>)</a:t>
            </a:r>
          </a:p>
          <a:p>
            <a:pPr lvl="1" eaLnBrk="1" hangingPunct="1"/>
            <a:r>
              <a:rPr lang="en-US" smtClean="0"/>
              <a:t>Selection mux: S</a:t>
            </a:r>
            <a:r>
              <a:rPr lang="en-US" baseline="-25000" smtClean="0"/>
              <a:t>i</a:t>
            </a:r>
            <a:r>
              <a:rPr lang="en-US" smtClean="0"/>
              <a:t> = H</a:t>
            </a:r>
            <a:r>
              <a:rPr lang="en-US" baseline="-25000" smtClean="0"/>
              <a:t>i-1:0</a:t>
            </a:r>
            <a:r>
              <a:rPr lang="en-US" smtClean="0"/>
              <a:t> ? [X</a:t>
            </a:r>
            <a:r>
              <a:rPr lang="en-US" baseline="-25000" smtClean="0"/>
              <a:t>i</a:t>
            </a:r>
            <a:r>
              <a:rPr lang="en-US" smtClean="0"/>
              <a:t> xor P</a:t>
            </a:r>
            <a:r>
              <a:rPr lang="en-US" baseline="-25000" smtClean="0"/>
              <a:t>i-1</a:t>
            </a:r>
            <a:r>
              <a:rPr lang="en-US" smtClean="0"/>
              <a:t>] : X</a:t>
            </a:r>
            <a:r>
              <a:rPr lang="en-US" baseline="-25000" smtClean="0"/>
              <a:t>i</a:t>
            </a:r>
          </a:p>
          <a:p>
            <a:pPr eaLnBrk="1" hangingPunct="1"/>
            <a:endParaRPr lang="en-US" smtClean="0"/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6858000" y="4876800"/>
            <a:ext cx="1981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Sum selection mux chooses S</a:t>
            </a:r>
            <a:r>
              <a:rPr lang="en-US" baseline="-25000"/>
              <a:t>i </a:t>
            </a:r>
            <a:r>
              <a:rPr lang="en-US"/>
              <a:t>based on late-arriving H</a:t>
            </a:r>
            <a:r>
              <a:rPr lang="en-US" baseline="-25000"/>
              <a:t>i-1:j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FF3D3AA-1093-4302-B76F-F607CA7E4D86}" type="slidenum">
              <a:rPr lang="en-US">
                <a:latin typeface="Arial" pitchFamily="34" charset="0"/>
              </a:rPr>
              <a:pPr/>
              <a:t>14</a:t>
            </a:fld>
            <a:endParaRPr lang="en-US">
              <a:latin typeface="Arial" pitchFamily="34" charset="0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Ling Circuits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pPr eaLnBrk="1" hangingPunct="1"/>
            <a:r>
              <a:rPr lang="en-US" smtClean="0"/>
              <a:t>Simplifies first stage</a:t>
            </a:r>
          </a:p>
          <a:p>
            <a:pPr eaLnBrk="1" hangingPunct="1"/>
            <a:r>
              <a:rPr lang="en-US" smtClean="0"/>
              <a:t>Compute H</a:t>
            </a:r>
            <a:r>
              <a:rPr lang="en-US" baseline="-25000" smtClean="0"/>
              <a:t>i+1:I</a:t>
            </a:r>
            <a:r>
              <a:rPr lang="en-US" smtClean="0"/>
              <a:t> in one swell foop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600200" y="3048000"/>
          <a:ext cx="6172200" cy="2820988"/>
        </p:xfrm>
        <a:graphic>
          <a:graphicData uri="http://schemas.openxmlformats.org/presentationml/2006/ole">
            <p:oleObj spid="_x0000_s1026" name="Visio" r:id="rId4" imgW="3000623" imgH="1371600" progId="Visio.Drawing.11">
              <p:embed/>
            </p:oleObj>
          </a:graphicData>
        </a:graphic>
      </p:graphicFrame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1981200" y="2971800"/>
            <a:ext cx="2438400" cy="2895600"/>
          </a:xfrm>
          <a:prstGeom prst="line">
            <a:avLst/>
          </a:prstGeom>
          <a:noFill/>
          <a:ln w="38100">
            <a:solidFill>
              <a:srgbClr val="B69C6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H="1">
            <a:off x="1981200" y="2971800"/>
            <a:ext cx="2438400" cy="2895600"/>
          </a:xfrm>
          <a:prstGeom prst="line">
            <a:avLst/>
          </a:prstGeom>
          <a:noFill/>
          <a:ln w="38100">
            <a:solidFill>
              <a:srgbClr val="B69C6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3" name="Text Box 8"/>
          <p:cNvSpPr txBox="1">
            <a:spLocks noChangeArrowheads="1"/>
          </p:cNvSpPr>
          <p:nvPr/>
        </p:nvSpPr>
        <p:spPr bwMode="auto">
          <a:xfrm>
            <a:off x="3581400" y="411480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Too hard</a:t>
            </a:r>
          </a:p>
        </p:txBody>
      </p:sp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6096000" y="25146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Easy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317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23599E7-50F3-4FBE-8BCB-A46554B8ED73}" type="slidenum">
              <a:rPr lang="en-US">
                <a:latin typeface="Arial" pitchFamily="34" charset="0"/>
              </a:rPr>
              <a:pPr/>
              <a:t>15</a:t>
            </a:fld>
            <a:endParaRPr lang="en-US">
              <a:latin typeface="Arial" pitchFamily="34" charset="0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Jackson Adders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Generalized Ling technique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Simplify logic in the prefix tree as well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Use sum selection to reinsert missing terms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Balance logic so both data and select to sum mux are comparable in criticality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Developed by Jackson and Talwar in 2004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Used in Arithmetica synthesis tool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Parameterized by architecture, valency, sparseness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Reportedly produced superior energy-delay tradeoffs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Burgess09 indicates benefits over standard designs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No comprehensible complete published designs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20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EEDFE37-A7F1-4E58-90E1-5EB3A2B6AEB5}" type="slidenum">
              <a:rPr lang="en-US">
                <a:latin typeface="Arial" pitchFamily="34" charset="0"/>
              </a:rPr>
              <a:pPr/>
              <a:t>16</a:t>
            </a:fld>
            <a:endParaRPr lang="en-US">
              <a:latin typeface="Arial" pitchFamily="34" charset="0"/>
            </a:endParaRPr>
          </a:p>
        </p:txBody>
      </p:sp>
      <p:sp>
        <p:nvSpPr>
          <p:cNvPr id="20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/>
              <a:t>Jackson Logic</a:t>
            </a:r>
          </a:p>
        </p:txBody>
      </p:sp>
      <p:sp>
        <p:nvSpPr>
          <p:cNvPr id="20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Define new terms</a:t>
            </a:r>
          </a:p>
          <a:p>
            <a:pPr eaLnBrk="1" hangingPunct="1"/>
            <a:r>
              <a:rPr lang="en-US" smtClean="0"/>
              <a:t>D: a group generates or propagates a carry</a:t>
            </a:r>
          </a:p>
          <a:p>
            <a:pPr eaLnBrk="1" hangingPunct="1"/>
            <a:endParaRPr lang="en-US" smtClean="0"/>
          </a:p>
          <a:p>
            <a:pPr lvl="1" eaLnBrk="1" hangingPunct="1"/>
            <a:r>
              <a:rPr lang="en-US" smtClean="0"/>
              <a:t>Special case: </a:t>
            </a:r>
          </a:p>
          <a:p>
            <a:pPr eaLnBrk="1" hangingPunct="1"/>
            <a:r>
              <a:rPr lang="en-US" smtClean="0"/>
              <a:t>B: a group generates a carry in at least one bit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Rewrite group generate:</a:t>
            </a:r>
          </a:p>
          <a:p>
            <a:pPr lvl="1" eaLnBrk="1" hangingPunct="1"/>
            <a:r>
              <a:rPr lang="en-US" smtClean="0"/>
              <a:t>Group generates if upper part generates or propagates and either at least one bit of upper part generates or the low part generates </a:t>
            </a:r>
          </a:p>
          <a:p>
            <a:pPr eaLnBrk="1" hangingPunct="1"/>
            <a:endParaRPr lang="en-US" smtClean="0"/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990600" y="2438400"/>
          <a:ext cx="4191000" cy="585788"/>
        </p:xfrm>
        <a:graphic>
          <a:graphicData uri="http://schemas.openxmlformats.org/presentationml/2006/ole">
            <p:oleObj spid="_x0000_s2050" name="Equation" r:id="rId4" imgW="1701800" imgH="241300" progId="Equation.DSMT4">
              <p:embed/>
            </p:oleObj>
          </a:graphicData>
        </a:graphic>
      </p:graphicFrame>
      <p:sp>
        <p:nvSpPr>
          <p:cNvPr id="2059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1066800" y="3662363"/>
          <a:ext cx="1295400" cy="757237"/>
        </p:xfrm>
        <a:graphic>
          <a:graphicData uri="http://schemas.openxmlformats.org/presentationml/2006/ole">
            <p:oleObj spid="_x0000_s2051" name="Equation" r:id="rId5" imgW="736600" imgH="431800" progId="Equation.DSMT4">
              <p:embed/>
            </p:oleObj>
          </a:graphicData>
        </a:graphic>
      </p:graphicFrame>
      <p:sp>
        <p:nvSpPr>
          <p:cNvPr id="206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3276600" y="2895600"/>
          <a:ext cx="1295400" cy="565150"/>
        </p:xfrm>
        <a:graphic>
          <a:graphicData uri="http://schemas.openxmlformats.org/presentationml/2006/ole">
            <p:oleObj spid="_x0000_s2052" name="Equation" r:id="rId6" imgW="520700" imgH="228600" progId="Equation.DSMT4">
              <p:embed/>
            </p:oleObj>
          </a:graphicData>
        </a:graphic>
      </p:graphicFrame>
      <p:sp>
        <p:nvSpPr>
          <p:cNvPr id="206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3" name="Object 10"/>
          <p:cNvGraphicFramePr>
            <a:graphicFrameLocks noChangeAspect="1"/>
          </p:cNvGraphicFramePr>
          <p:nvPr/>
        </p:nvGraphicFramePr>
        <p:xfrm>
          <a:off x="4267200" y="4191000"/>
          <a:ext cx="2971800" cy="571500"/>
        </p:xfrm>
        <a:graphic>
          <a:graphicData uri="http://schemas.openxmlformats.org/presentationml/2006/ole">
            <p:oleObj spid="_x0000_s2053" name="Equation" r:id="rId7" imgW="1435100" imgH="279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A8B0B76-AE46-4C85-B308-8D6AD96BDED2}" type="slidenum">
              <a:rPr lang="en-US">
                <a:latin typeface="Arial" pitchFamily="34" charset="0"/>
              </a:rPr>
              <a:pPr/>
              <a:t>17</a:t>
            </a:fld>
            <a:endParaRPr lang="en-US">
              <a:latin typeface="Arial" pitchFamily="34" charset="0"/>
            </a:endParaRP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Reduced Generate</a:t>
            </a:r>
          </a:p>
        </p:txBody>
      </p:sp>
      <p:sp>
        <p:nvSpPr>
          <p:cNvPr id="308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Again, </a:t>
            </a:r>
          </a:p>
          <a:p>
            <a:pPr eaLnBrk="1" hangingPunct="1"/>
            <a:r>
              <a:rPr lang="en-US" dirty="0" smtClean="0"/>
              <a:t>Rename bracketed term </a:t>
            </a:r>
            <a:r>
              <a:rPr lang="en-US" i="1" dirty="0" smtClean="0"/>
              <a:t>reduced generate</a:t>
            </a:r>
            <a:r>
              <a:rPr lang="en-US" dirty="0" smtClean="0"/>
              <a:t> R</a:t>
            </a:r>
          </a:p>
          <a:p>
            <a:pPr eaLnBrk="1" hangingPunct="1"/>
            <a:endParaRPr lang="en-US" dirty="0" smtClean="0"/>
          </a:p>
          <a:p>
            <a:pPr lvl="1" eaLnBrk="1" hangingPunct="1"/>
            <a:r>
              <a:rPr lang="en-US" dirty="0" err="1" smtClean="0"/>
              <a:t>R</a:t>
            </a:r>
            <a:r>
              <a:rPr lang="en-US" baseline="30000" dirty="0" err="1" smtClean="0"/>
              <a:t>p</a:t>
            </a:r>
            <a:r>
              <a:rPr lang="en-US" dirty="0" smtClean="0"/>
              <a:t> </a:t>
            </a:r>
            <a:r>
              <a:rPr lang="en-US" dirty="0" smtClean="0"/>
              <a:t>is like G with the </a:t>
            </a:r>
            <a:r>
              <a:rPr lang="en-US" dirty="0" smtClean="0"/>
              <a:t>top p </a:t>
            </a:r>
            <a:r>
              <a:rPr lang="en-US" dirty="0" smtClean="0"/>
              <a:t>prop. </a:t>
            </a:r>
            <a:r>
              <a:rPr lang="en-US" dirty="0" smtClean="0"/>
              <a:t>signals stripped out</a:t>
            </a:r>
          </a:p>
          <a:p>
            <a:pPr lvl="1" eaLnBrk="1" hangingPunct="1"/>
            <a:r>
              <a:rPr lang="en-US" dirty="0" smtClean="0"/>
              <a:t>R</a:t>
            </a:r>
            <a:r>
              <a:rPr lang="en-US" baseline="30000" dirty="0" smtClean="0"/>
              <a:t>0</a:t>
            </a:r>
            <a:r>
              <a:rPr lang="en-US" baseline="-25000" dirty="0" smtClean="0"/>
              <a:t>i:j</a:t>
            </a:r>
            <a:r>
              <a:rPr lang="en-US" dirty="0" smtClean="0"/>
              <a:t> =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i:j</a:t>
            </a:r>
            <a:endParaRPr lang="en-US" baseline="-25000" dirty="0" smtClean="0"/>
          </a:p>
          <a:p>
            <a:pPr lvl="1" eaLnBrk="1" hangingPunct="1"/>
            <a:r>
              <a:rPr lang="en-US" dirty="0" smtClean="0"/>
              <a:t>R</a:t>
            </a:r>
            <a:r>
              <a:rPr lang="en-US" baseline="30000" dirty="0" smtClean="0"/>
              <a:t>1</a:t>
            </a:r>
            <a:r>
              <a:rPr lang="en-US" baseline="-25000" dirty="0" smtClean="0"/>
              <a:t>i:j</a:t>
            </a:r>
            <a:r>
              <a:rPr lang="en-US" dirty="0" smtClean="0"/>
              <a:t> =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i:j</a:t>
            </a:r>
            <a:endParaRPr lang="en-US" baseline="-25000" dirty="0" smtClean="0"/>
          </a:p>
          <a:p>
            <a:pPr lvl="1" eaLnBrk="1" hangingPunct="1"/>
            <a:r>
              <a:rPr lang="en-US" dirty="0" smtClean="0"/>
              <a:t>Jackson </a:t>
            </a:r>
            <a:r>
              <a:rPr lang="en-US" dirty="0" smtClean="0"/>
              <a:t>considers </a:t>
            </a:r>
            <a:r>
              <a:rPr lang="en-US" dirty="0" smtClean="0"/>
              <a:t>p </a:t>
            </a:r>
            <a:r>
              <a:rPr lang="en-US" dirty="0" smtClean="0">
                <a:cs typeface="Arial" pitchFamily="34" charset="0"/>
              </a:rPr>
              <a:t>≥</a:t>
            </a:r>
            <a:r>
              <a:rPr lang="en-US" dirty="0" smtClean="0"/>
              <a:t> 2</a:t>
            </a:r>
          </a:p>
          <a:p>
            <a:pPr eaLnBrk="1" hangingPunct="1"/>
            <a:r>
              <a:rPr lang="en-US" dirty="0" smtClean="0"/>
              <a:t>Group generate can be rewritten in terms of R</a:t>
            </a:r>
          </a:p>
          <a:p>
            <a:pPr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Computing R prefixes can be easier than G</a:t>
            </a:r>
          </a:p>
        </p:txBody>
      </p:sp>
      <p:graphicFrame>
        <p:nvGraphicFramePr>
          <p:cNvPr id="3074" name="Object 8"/>
          <p:cNvGraphicFramePr>
            <a:graphicFrameLocks noChangeAspect="1"/>
          </p:cNvGraphicFramePr>
          <p:nvPr>
            <p:ph sz="half" idx="2"/>
          </p:nvPr>
        </p:nvGraphicFramePr>
        <p:xfrm>
          <a:off x="1905000" y="1570038"/>
          <a:ext cx="2743200" cy="534987"/>
        </p:xfrm>
        <a:graphic>
          <a:graphicData uri="http://schemas.openxmlformats.org/presentationml/2006/ole">
            <p:oleObj spid="_x0000_s3074" name="Equation" r:id="rId4" imgW="1435100" imgH="279400" progId="Equation.DSMT4">
              <p:embed/>
            </p:oleObj>
          </a:graphicData>
        </a:graphic>
      </p:graphicFrame>
      <p:sp>
        <p:nvSpPr>
          <p:cNvPr id="3081" name="Rectangle 11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5" name="Object 10"/>
          <p:cNvGraphicFramePr>
            <a:graphicFrameLocks noChangeAspect="1"/>
          </p:cNvGraphicFramePr>
          <p:nvPr/>
        </p:nvGraphicFramePr>
        <p:xfrm>
          <a:off x="990600" y="2438400"/>
          <a:ext cx="2667000" cy="558800"/>
        </p:xfrm>
        <a:graphic>
          <a:graphicData uri="http://schemas.openxmlformats.org/presentationml/2006/ole">
            <p:oleObj spid="_x0000_s3075" name="Equation" r:id="rId5" imgW="1231366" imgH="253890" progId="Equation.DSMT4">
              <p:embed/>
            </p:oleObj>
          </a:graphicData>
        </a:graphic>
      </p:graphicFrame>
      <p:sp>
        <p:nvSpPr>
          <p:cNvPr id="3082" name="Rectangle 13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6" name="Object 12"/>
          <p:cNvGraphicFramePr>
            <a:graphicFrameLocks noChangeAspect="1"/>
          </p:cNvGraphicFramePr>
          <p:nvPr/>
        </p:nvGraphicFramePr>
        <p:xfrm>
          <a:off x="1219200" y="5086350"/>
          <a:ext cx="2057400" cy="533400"/>
        </p:xfrm>
        <a:graphic>
          <a:graphicData uri="http://schemas.openxmlformats.org/presentationml/2006/ole">
            <p:oleObj spid="_x0000_s3076" name="Equation" r:id="rId6" imgW="990170" imgH="25389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F3715DB-0202-4F56-867E-33839539540B}" type="slidenum">
              <a:rPr lang="en-US">
                <a:latin typeface="Arial" pitchFamily="34" charset="0"/>
              </a:rPr>
              <a:pPr/>
              <a:t>18</a:t>
            </a:fld>
            <a:endParaRPr lang="en-US">
              <a:latin typeface="Arial" pitchFamily="34" charset="0"/>
            </a:endParaRPr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Hyperpropagate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Another term will be useful for recursion: </a:t>
            </a:r>
            <a:r>
              <a:rPr lang="en-US" i="1" smtClean="0"/>
              <a:t>hyperpropagate</a:t>
            </a:r>
          </a:p>
          <a:p>
            <a:pPr eaLnBrk="1" hangingPunct="1"/>
            <a:r>
              <a:rPr lang="en-US" smtClean="0"/>
              <a:t>Define </a:t>
            </a:r>
          </a:p>
          <a:p>
            <a:pPr eaLnBrk="1" hangingPunct="1"/>
            <a:endParaRPr lang="en-US" smtClean="0"/>
          </a:p>
          <a:p>
            <a:pPr lvl="1" eaLnBrk="1" hangingPunct="1"/>
            <a:r>
              <a:rPr lang="en-US" smtClean="0"/>
              <a:t>Special case for 2-bit groups: </a:t>
            </a:r>
          </a:p>
        </p:txBody>
      </p:sp>
      <p:sp>
        <p:nvSpPr>
          <p:cNvPr id="410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143000" y="2362200"/>
          <a:ext cx="2667000" cy="638175"/>
        </p:xfrm>
        <a:graphic>
          <a:graphicData uri="http://schemas.openxmlformats.org/presentationml/2006/ole">
            <p:oleObj spid="_x0000_s4098" name="Equation" r:id="rId4" imgW="1079032" imgH="253890" progId="Equation.DSMT4">
              <p:embed/>
            </p:oleObj>
          </a:graphicData>
        </a:graphic>
      </p:graphicFrame>
      <p:sp>
        <p:nvSpPr>
          <p:cNvPr id="4105" name="Rectangle 7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5334000" y="2819400"/>
          <a:ext cx="2667000" cy="560388"/>
        </p:xfrm>
        <a:graphic>
          <a:graphicData uri="http://schemas.openxmlformats.org/presentationml/2006/ole">
            <p:oleObj spid="_x0000_s4099" name="Equation" r:id="rId5" imgW="1129810" imgH="241195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51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035225-C0B8-4226-A63C-D36670128E2D}" type="slidenum">
              <a:rPr lang="en-US">
                <a:latin typeface="Arial" pitchFamily="34" charset="0"/>
              </a:rPr>
              <a:pPr/>
              <a:t>19</a:t>
            </a:fld>
            <a:endParaRPr lang="en-US">
              <a:latin typeface="Arial" pitchFamily="34" charset="0"/>
            </a:endParaRPr>
          </a:p>
        </p:txBody>
      </p:sp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Jackson Recursions</a:t>
            </a:r>
          </a:p>
        </p:txBody>
      </p:sp>
      <p:sp>
        <p:nvSpPr>
          <p:cNvPr id="51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Valency-2 is no simpler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Valency-3 simplifies R at expense of Q</a:t>
            </a:r>
          </a:p>
        </p:txBody>
      </p:sp>
      <p:sp>
        <p:nvSpPr>
          <p:cNvPr id="513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1066800" y="2133600"/>
          <a:ext cx="3276600" cy="1122363"/>
        </p:xfrm>
        <a:graphic>
          <a:graphicData uri="http://schemas.openxmlformats.org/presentationml/2006/ole">
            <p:oleObj spid="_x0000_s5122" name="Equation" r:id="rId4" imgW="1650960" imgH="558720" progId="Equation.DSMT4">
              <p:embed/>
            </p:oleObj>
          </a:graphicData>
        </a:graphic>
      </p:graphicFrame>
      <p:sp>
        <p:nvSpPr>
          <p:cNvPr id="51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1066800" y="3810000"/>
          <a:ext cx="3962400" cy="1049338"/>
        </p:xfrm>
        <a:graphic>
          <a:graphicData uri="http://schemas.openxmlformats.org/presentationml/2006/ole">
            <p:oleObj spid="_x0000_s5123" name="Equation" r:id="rId5" imgW="2120900" imgH="558800" progId="Equation.DSMT4">
              <p:embed/>
            </p:oleObj>
          </a:graphicData>
        </a:graphic>
      </p:graphicFrame>
      <p:sp>
        <p:nvSpPr>
          <p:cNvPr id="5132" name="Rectangle 9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3" name="Rectangle 11"/>
          <p:cNvSpPr>
            <a:spLocks noChangeArrowheads="1"/>
          </p:cNvSpPr>
          <p:nvPr/>
        </p:nvSpPr>
        <p:spPr bwMode="auto">
          <a:xfrm>
            <a:off x="0" y="3086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4" name="Rectangle 13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4" name="Object 12"/>
          <p:cNvGraphicFramePr>
            <a:graphicFrameLocks noChangeAspect="1"/>
          </p:cNvGraphicFramePr>
          <p:nvPr/>
        </p:nvGraphicFramePr>
        <p:xfrm>
          <a:off x="5943600" y="4267200"/>
          <a:ext cx="2514600" cy="585788"/>
        </p:xfrm>
        <a:graphic>
          <a:graphicData uri="http://schemas.openxmlformats.org/presentationml/2006/ole">
            <p:oleObj spid="_x0000_s5124" name="Equation" r:id="rId6" imgW="2082800" imgH="482600" progId="Equation.DSMT4">
              <p:embed/>
            </p:oleObj>
          </a:graphicData>
        </a:graphic>
      </p:graphicFrame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5851525" y="3922713"/>
            <a:ext cx="159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Compare with</a:t>
            </a:r>
          </a:p>
        </p:txBody>
      </p:sp>
      <p:graphicFrame>
        <p:nvGraphicFramePr>
          <p:cNvPr id="5125" name="Object 15"/>
          <p:cNvGraphicFramePr>
            <a:graphicFrameLocks noChangeAspect="1"/>
          </p:cNvGraphicFramePr>
          <p:nvPr/>
        </p:nvGraphicFramePr>
        <p:xfrm>
          <a:off x="6145213" y="2097088"/>
          <a:ext cx="1533525" cy="585787"/>
        </p:xfrm>
        <a:graphic>
          <a:graphicData uri="http://schemas.openxmlformats.org/presentationml/2006/ole">
            <p:oleObj spid="_x0000_s5125" name="Equation" r:id="rId7" imgW="1269720" imgH="482400" progId="Equation.DSMT4">
              <p:embed/>
            </p:oleObj>
          </a:graphicData>
        </a:graphic>
      </p:graphicFrame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6026150" y="1752600"/>
            <a:ext cx="159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Compare with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7AB6D77-4413-4BEF-8E4D-6C586B882A5E}" type="slidenum">
              <a:rPr lang="en-US">
                <a:latin typeface="Arial" pitchFamily="34" charset="0"/>
              </a:rPr>
              <a:pPr/>
              <a:t>2</a:t>
            </a:fld>
            <a:endParaRPr lang="en-US">
              <a:latin typeface="Arial" pitchFamily="34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Definitions</a:t>
            </a:r>
          </a:p>
          <a:p>
            <a:pPr eaLnBrk="1" hangingPunct="1"/>
            <a:r>
              <a:rPr lang="en-US" smtClean="0"/>
              <a:t>Tree Adders</a:t>
            </a:r>
          </a:p>
          <a:p>
            <a:pPr eaLnBrk="1" hangingPunct="1"/>
            <a:r>
              <a:rPr lang="en-US" smtClean="0"/>
              <a:t>Ling Adders</a:t>
            </a:r>
          </a:p>
          <a:p>
            <a:pPr eaLnBrk="1" hangingPunct="1"/>
            <a:r>
              <a:rPr lang="en-US" smtClean="0"/>
              <a:t>Jackson Adders</a:t>
            </a:r>
          </a:p>
          <a:p>
            <a:pPr eaLnBrk="1" hangingPunct="1"/>
            <a:r>
              <a:rPr lang="en-US" smtClean="0"/>
              <a:t>18-bit Jackson Tree</a:t>
            </a:r>
          </a:p>
          <a:p>
            <a:pPr eaLnBrk="1" hangingPunct="1"/>
            <a:r>
              <a:rPr lang="en-US" smtClean="0"/>
              <a:t>Evaluation Methodology</a:t>
            </a:r>
          </a:p>
          <a:p>
            <a:pPr eaLnBrk="1" hangingPunct="1"/>
            <a:r>
              <a:rPr lang="en-US" smtClean="0"/>
              <a:t>Preliminary Results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67EEA44-1B79-44D6-9A67-5E380D736533}" type="slidenum">
              <a:rPr lang="en-US">
                <a:latin typeface="Arial" pitchFamily="34" charset="0"/>
              </a:rPr>
              <a:pPr/>
              <a:t>20</a:t>
            </a:fld>
            <a:endParaRPr lang="en-US">
              <a:latin typeface="Arial" pitchFamily="34" charset="0"/>
            </a:endParaRPr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Valency-3 Circuits</a:t>
            </a:r>
          </a:p>
        </p:txBody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Compound gate implementation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Simpler gate implementation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990600" y="2057400"/>
          <a:ext cx="4800600" cy="1570038"/>
        </p:xfrm>
        <a:graphic>
          <a:graphicData uri="http://schemas.openxmlformats.org/presentationml/2006/ole">
            <p:oleObj spid="_x0000_s6146" name="Visio" r:id="rId4" imgW="3961737" imgH="1292087" progId="Visio.Drawing.11">
              <p:embed/>
            </p:oleObj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066800" y="4343400"/>
          <a:ext cx="5562600" cy="1122363"/>
        </p:xfrm>
        <a:graphic>
          <a:graphicData uri="http://schemas.openxmlformats.org/presentationml/2006/ole">
            <p:oleObj spid="_x0000_s6147" name="Visio" r:id="rId5" imgW="3404649" imgH="689776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EB2662E-EE70-48B0-B05B-8E9D10202051}" type="slidenum">
              <a:rPr lang="en-US">
                <a:latin typeface="Arial" pitchFamily="34" charset="0"/>
              </a:rPr>
              <a:pPr/>
              <a:t>21</a:t>
            </a:fld>
            <a:endParaRPr lang="en-US">
              <a:latin typeface="Arial" pitchFamily="34" charset="0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Logical Effort of Valency-3</a:t>
            </a:r>
          </a:p>
        </p:txBody>
      </p:sp>
      <p:graphicFrame>
        <p:nvGraphicFramePr>
          <p:cNvPr id="93230" name="Group 46"/>
          <p:cNvGraphicFramePr>
            <a:graphicFrameLocks noGrp="1"/>
          </p:cNvGraphicFramePr>
          <p:nvPr>
            <p:ph idx="1"/>
          </p:nvPr>
        </p:nvGraphicFramePr>
        <p:xfrm>
          <a:off x="762000" y="1828800"/>
          <a:ext cx="7620000" cy="3683319"/>
        </p:xfrm>
        <a:graphic>
          <a:graphicData uri="http://schemas.openxmlformats.org/drawingml/2006/table">
            <a:tbl>
              <a:tblPr/>
              <a:tblGrid>
                <a:gridCol w="1905000"/>
                <a:gridCol w="1676400"/>
                <a:gridCol w="2133600"/>
                <a:gridCol w="1905000"/>
              </a:tblGrid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RQ Compound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RQ Simpler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propagate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propagate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6FFA5F7-8871-41E9-809F-C76FF9D9A2D4}" type="slidenum">
              <a:rPr lang="en-US">
                <a:latin typeface="Arial" pitchFamily="34" charset="0"/>
              </a:rPr>
              <a:pPr/>
              <a:t>22</a:t>
            </a:fld>
            <a:endParaRPr lang="en-US">
              <a:latin typeface="Arial" pitchFamily="34" charset="0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 Selection</a:t>
            </a:r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Select sum based on R</a:t>
            </a:r>
            <a:r>
              <a:rPr lang="en-US" baseline="30000" smtClean="0"/>
              <a:t>p</a:t>
            </a:r>
            <a:r>
              <a:rPr lang="en-US" baseline="-25000" smtClean="0"/>
              <a:t>i-1:0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lvl="1" eaLnBrk="1" hangingPunct="1"/>
            <a:r>
              <a:rPr lang="en-US" smtClean="0"/>
              <a:t>Requires p-bit D signal for sum-selection data input</a:t>
            </a:r>
          </a:p>
          <a:p>
            <a:pPr lvl="2" eaLnBrk="1" hangingPunct="1"/>
            <a:r>
              <a:rPr lang="en-US" smtClean="0"/>
              <a:t>This is the complexity that is factored out of R</a:t>
            </a:r>
          </a:p>
          <a:p>
            <a:pPr eaLnBrk="1" hangingPunct="1"/>
            <a:r>
              <a:rPr lang="en-US" smtClean="0"/>
              <a:t>D recursion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990600" y="2039938"/>
          <a:ext cx="4267200" cy="1760537"/>
        </p:xfrm>
        <a:graphic>
          <a:graphicData uri="http://schemas.openxmlformats.org/presentationml/2006/ole">
            <p:oleObj spid="_x0000_s7170" name="Equation" r:id="rId4" imgW="1917700" imgH="787400" progId="Equation.DSMT4">
              <p:embed/>
            </p:oleObj>
          </a:graphicData>
        </a:graphic>
      </p:graphicFrame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171" name="Object 8"/>
          <p:cNvGraphicFramePr>
            <a:graphicFrameLocks noChangeAspect="1"/>
          </p:cNvGraphicFramePr>
          <p:nvPr/>
        </p:nvGraphicFramePr>
        <p:xfrm>
          <a:off x="914400" y="5181600"/>
          <a:ext cx="4572000" cy="715963"/>
        </p:xfrm>
        <a:graphic>
          <a:graphicData uri="http://schemas.openxmlformats.org/presentationml/2006/ole">
            <p:oleObj spid="_x0000_s7171" name="Equation" r:id="rId5" imgW="1765300" imgH="279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710EB71-B580-452E-A1A8-94449A4C8188}" type="slidenum">
              <a:rPr lang="en-US">
                <a:latin typeface="Arial" pitchFamily="34" charset="0"/>
              </a:rPr>
              <a:pPr/>
              <a:t>23</a:t>
            </a:fld>
            <a:endParaRPr lang="en-US">
              <a:latin typeface="Arial" pitchFamily="34" charset="0"/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Prior Work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[Jackson04]</a:t>
            </a:r>
          </a:p>
          <a:p>
            <a:pPr lvl="1" eaLnBrk="1" hangingPunct="1">
              <a:buFontTx/>
              <a:buNone/>
            </a:pPr>
            <a:r>
              <a:rPr lang="en-US" smtClean="0"/>
              <a:t>+ Introduced R and Q</a:t>
            </a:r>
          </a:p>
          <a:p>
            <a:pPr lvl="1" eaLnBrk="1" hangingPunct="1">
              <a:buFontTx/>
              <a:buNone/>
            </a:pPr>
            <a:r>
              <a:rPr lang="en-US" smtClean="0"/>
              <a:t>+ Showed how to compute a single sum output</a:t>
            </a:r>
          </a:p>
          <a:p>
            <a:pPr lvl="1" eaLnBrk="1" hangingPunct="1">
              <a:buFontTx/>
              <a:buChar char="-"/>
            </a:pPr>
            <a:r>
              <a:rPr lang="en-US" smtClean="0"/>
              <a:t>Does not show how to build an entire adder</a:t>
            </a:r>
          </a:p>
          <a:p>
            <a:pPr lvl="1" eaLnBrk="1" hangingPunct="1">
              <a:buFontTx/>
              <a:buChar char="-"/>
            </a:pPr>
            <a:r>
              <a:rPr lang="en-US" smtClean="0"/>
              <a:t>Does not include recursions for D, valency-2 R/Q</a:t>
            </a:r>
          </a:p>
          <a:p>
            <a:pPr eaLnBrk="1" hangingPunct="1"/>
            <a:r>
              <a:rPr lang="en-US" smtClean="0"/>
              <a:t>[Burgess09]</a:t>
            </a:r>
          </a:p>
          <a:p>
            <a:pPr eaLnBrk="1" hangingPunct="1">
              <a:buFontTx/>
              <a:buNone/>
            </a:pPr>
            <a:r>
              <a:rPr lang="en-US" smtClean="0"/>
              <a:t>	+ Comments on critical path</a:t>
            </a:r>
          </a:p>
          <a:p>
            <a:pPr eaLnBrk="1" hangingPunct="1">
              <a:buFontTx/>
              <a:buNone/>
            </a:pPr>
            <a:r>
              <a:rPr lang="en-US" smtClean="0"/>
              <a:t>	+ Comparisons suggest benefits of Jackson adder</a:t>
            </a:r>
          </a:p>
          <a:p>
            <a:pPr eaLnBrk="1" hangingPunct="1">
              <a:buFontTx/>
              <a:buNone/>
            </a:pPr>
            <a:r>
              <a:rPr lang="en-US" smtClean="0"/>
              <a:t>	- Hard to decipher diagram of 24-bit adder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F284701-276E-4924-B819-240A90076C97}" type="slidenum">
              <a:rPr lang="en-US">
                <a:latin typeface="Arial" pitchFamily="34" charset="0"/>
              </a:rPr>
              <a:pPr/>
              <a:t>24</a:t>
            </a:fld>
            <a:endParaRPr lang="en-US">
              <a:latin typeface="Arial" pitchFamily="34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18-bit Jackson Adder</a:t>
            </a:r>
          </a:p>
          <a:p>
            <a:pPr lvl="1" eaLnBrk="1" hangingPunct="1"/>
            <a:r>
              <a:rPr lang="en-US" smtClean="0"/>
              <a:t>Sklansky tree with sparseness 2</a:t>
            </a:r>
          </a:p>
          <a:p>
            <a:pPr lvl="1" eaLnBrk="1" hangingPunct="1"/>
            <a:r>
              <a:rPr lang="en-US" smtClean="0"/>
              <a:t>Valency-2 initial stage (like Ling)</a:t>
            </a:r>
          </a:p>
          <a:p>
            <a:pPr lvl="1" eaLnBrk="1" hangingPunct="1"/>
            <a:r>
              <a:rPr lang="en-US" smtClean="0"/>
              <a:t>Valency-3 2</a:t>
            </a:r>
            <a:r>
              <a:rPr lang="en-US" baseline="30000" smtClean="0"/>
              <a:t>nd</a:t>
            </a:r>
            <a:r>
              <a:rPr lang="en-US" smtClean="0"/>
              <a:t> and 3</a:t>
            </a:r>
            <a:r>
              <a:rPr lang="en-US" baseline="30000" smtClean="0"/>
              <a:t>rd</a:t>
            </a:r>
            <a:r>
              <a:rPr lang="en-US" smtClean="0"/>
              <a:t> stages</a:t>
            </a:r>
          </a:p>
          <a:p>
            <a:pPr lvl="1" eaLnBrk="1" hangingPunct="1"/>
            <a:r>
              <a:rPr lang="en-US" smtClean="0"/>
              <a:t>Only 4 levels of noninverting logic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51A1ABE-26F8-421C-B430-D8EA681B9CB0}" type="slidenum">
              <a:rPr lang="en-US">
                <a:latin typeface="Arial" pitchFamily="34" charset="0"/>
              </a:rPr>
              <a:pPr/>
              <a:t>25</a:t>
            </a:fld>
            <a:endParaRPr lang="en-US">
              <a:latin typeface="Arial" pitchFamily="34" charset="0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Initial Stage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Reduced Generate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Hyperpropagate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Also will need g</a:t>
            </a:r>
            <a:r>
              <a:rPr lang="en-US" baseline="-25000" smtClean="0"/>
              <a:t>i</a:t>
            </a:r>
            <a:r>
              <a:rPr lang="en-US" smtClean="0"/>
              <a:t> for even bits, p</a:t>
            </a:r>
            <a:r>
              <a:rPr lang="en-US" baseline="-25000" smtClean="0"/>
              <a:t>i</a:t>
            </a:r>
            <a:r>
              <a:rPr lang="en-US" smtClean="0"/>
              <a:t> for odd bits, x</a:t>
            </a:r>
            <a:r>
              <a:rPr lang="en-US" baseline="-25000" smtClean="0"/>
              <a:t>i</a:t>
            </a:r>
            <a:r>
              <a:rPr lang="en-US" smtClean="0"/>
              <a:t> for all bits</a:t>
            </a:r>
          </a:p>
          <a:p>
            <a:pPr lvl="1" eaLnBrk="1" hangingPunct="1"/>
            <a:r>
              <a:rPr lang="en-US" smtClean="0"/>
              <a:t>For sum selection logic</a:t>
            </a:r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914400" y="2133600"/>
          <a:ext cx="5029200" cy="1090613"/>
        </p:xfrm>
        <a:graphic>
          <a:graphicData uri="http://schemas.openxmlformats.org/presentationml/2006/ole">
            <p:oleObj spid="_x0000_s8194" name="Equation" r:id="rId4" imgW="2235200" imgH="482600" progId="Equation.DSMT4">
              <p:embed/>
            </p:oleObj>
          </a:graphicData>
        </a:graphic>
      </p:graphicFrame>
      <p:sp>
        <p:nvSpPr>
          <p:cNvPr id="8201" name="Rectangle 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927100" y="3962400"/>
          <a:ext cx="5383213" cy="550863"/>
        </p:xfrm>
        <a:graphic>
          <a:graphicData uri="http://schemas.openxmlformats.org/presentationml/2006/ole">
            <p:oleObj spid="_x0000_s8195" name="Equation" r:id="rId5" imgW="251460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7FC3A8A-29BE-4DCE-8B7F-F7811F7D4D05}" type="slidenum">
              <a:rPr lang="en-US">
                <a:latin typeface="Arial" pitchFamily="34" charset="0"/>
              </a:rPr>
              <a:pPr/>
              <a:t>26</a:t>
            </a:fld>
            <a:endParaRPr lang="en-US">
              <a:latin typeface="Arial" pitchFamily="34" charset="0"/>
            </a:endParaRPr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Second Stage</a:t>
            </a: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Compute 3 and 6-bit group signals</a:t>
            </a:r>
          </a:p>
          <a:p>
            <a:pPr lvl="1" eaLnBrk="1" hangingPunct="1"/>
            <a:r>
              <a:rPr lang="en-US" smtClean="0"/>
              <a:t>Note potential for sharing common terms</a:t>
            </a:r>
          </a:p>
        </p:txBody>
      </p:sp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0" y="2681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1066800" y="2781300"/>
          <a:ext cx="3429000" cy="2705100"/>
        </p:xfrm>
        <a:graphic>
          <a:graphicData uri="http://schemas.openxmlformats.org/presentationml/2006/ole">
            <p:oleObj spid="_x0000_s9218" name="Equation" r:id="rId4" imgW="1892300" imgH="1498600" progId="Equation.DSMT4">
              <p:embed/>
            </p:oleObj>
          </a:graphicData>
        </a:graphic>
      </p:graphicFrame>
      <p:sp>
        <p:nvSpPr>
          <p:cNvPr id="9225" name="Rectangle 7"/>
          <p:cNvSpPr>
            <a:spLocks noChangeArrowheads="1"/>
          </p:cNvSpPr>
          <p:nvPr/>
        </p:nvSpPr>
        <p:spPr bwMode="auto">
          <a:xfrm>
            <a:off x="0" y="2843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219" name="Object 6"/>
          <p:cNvGraphicFramePr>
            <a:graphicFrameLocks noChangeAspect="1"/>
          </p:cNvGraphicFramePr>
          <p:nvPr/>
        </p:nvGraphicFramePr>
        <p:xfrm>
          <a:off x="5105400" y="2781300"/>
          <a:ext cx="3124200" cy="1973263"/>
        </p:xfrm>
        <a:graphic>
          <a:graphicData uri="http://schemas.openxmlformats.org/presentationml/2006/ole">
            <p:oleObj spid="_x0000_s9219" name="Equation" r:id="rId5" imgW="1854000" imgH="1168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1E215BF-C789-41C3-A263-6C0A24D23737}" type="slidenum">
              <a:rPr lang="en-US">
                <a:latin typeface="Arial" pitchFamily="34" charset="0"/>
              </a:rPr>
              <a:pPr/>
              <a:t>27</a:t>
            </a:fld>
            <a:endParaRPr lang="en-US">
              <a:latin typeface="Arial" pitchFamily="34" charset="0"/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Third Stage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Reduced generate signals for all groups</a:t>
            </a:r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1066800" y="2286000"/>
          <a:ext cx="3962400" cy="3535363"/>
        </p:xfrm>
        <a:graphic>
          <a:graphicData uri="http://schemas.openxmlformats.org/presentationml/2006/ole">
            <p:oleObj spid="_x0000_s10242" name="Equation" r:id="rId4" imgW="1676400" imgH="149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DE7848A-DA6E-42ED-9DAF-C69E5E2ED748}" type="slidenum">
              <a:rPr lang="en-US">
                <a:latin typeface="Arial" pitchFamily="34" charset="0"/>
              </a:rPr>
              <a:pPr/>
              <a:t>28</a:t>
            </a:fld>
            <a:endParaRPr lang="en-US">
              <a:latin typeface="Arial" pitchFamily="34" charset="0"/>
            </a:endParaRP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 Logic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/>
            <a:r>
              <a:rPr lang="en-US" sz="2300" smtClean="0"/>
              <a:t>Medium-length groups of D are required for sum selection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Note that D</a:t>
            </a:r>
            <a:r>
              <a:rPr lang="en-US" baseline="-25000" smtClean="0"/>
              <a:t>17:9</a:t>
            </a:r>
            <a:r>
              <a:rPr lang="en-US" smtClean="0"/>
              <a:t> depends on R</a:t>
            </a:r>
            <a:r>
              <a:rPr lang="en-US" baseline="30000" smtClean="0"/>
              <a:t>3</a:t>
            </a:r>
            <a:r>
              <a:rPr lang="en-US" baseline="-25000" smtClean="0"/>
              <a:t>17:12</a:t>
            </a:r>
          </a:p>
          <a:p>
            <a:pPr lvl="1" eaLnBrk="1" hangingPunct="1"/>
            <a:r>
              <a:rPr lang="en-US" smtClean="0"/>
              <a:t>Hence, arrives at same time as R</a:t>
            </a:r>
            <a:r>
              <a:rPr lang="en-US" baseline="30000" smtClean="0"/>
              <a:t>9</a:t>
            </a:r>
            <a:r>
              <a:rPr lang="en-US" baseline="-25000" smtClean="0"/>
              <a:t>17:0</a:t>
            </a:r>
          </a:p>
        </p:txBody>
      </p:sp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0" y="2224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990600" y="2011363"/>
          <a:ext cx="4876800" cy="3017837"/>
        </p:xfrm>
        <a:graphic>
          <a:graphicData uri="http://schemas.openxmlformats.org/presentationml/2006/ole">
            <p:oleObj spid="_x0000_s11266" name="Equation" r:id="rId4" imgW="3898900" imgH="2413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D377F86-4BE9-41C9-B3F8-C7A01379CC01}" type="slidenum">
              <a:rPr lang="en-US">
                <a:latin typeface="Arial" pitchFamily="34" charset="0"/>
              </a:rPr>
              <a:pPr/>
              <a:t>29</a:t>
            </a:fld>
            <a:endParaRPr lang="en-US">
              <a:latin typeface="Arial" pitchFamily="34" charset="0"/>
            </a:endParaRPr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 Selection</a:t>
            </a:r>
          </a:p>
        </p:txBody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Sparseness of 2 requires 1-bit ripple from even to odd</a:t>
            </a:r>
          </a:p>
        </p:txBody>
      </p:sp>
      <p:sp>
        <p:nvSpPr>
          <p:cNvPr id="1229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990600" y="2286000"/>
          <a:ext cx="5105400" cy="1157288"/>
        </p:xfrm>
        <a:graphic>
          <a:graphicData uri="http://schemas.openxmlformats.org/presentationml/2006/ole">
            <p:oleObj spid="_x0000_s12290" name="Equation" r:id="rId4" imgW="2565400" imgH="584200" progId="Equation.DSMT4">
              <p:embed/>
            </p:oleObj>
          </a:graphicData>
        </a:graphic>
      </p:graphicFrame>
      <p:sp>
        <p:nvSpPr>
          <p:cNvPr id="12297" name="Rectangle 7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990600" y="3770313"/>
          <a:ext cx="7315200" cy="1182687"/>
        </p:xfrm>
        <a:graphic>
          <a:graphicData uri="http://schemas.openxmlformats.org/presentationml/2006/ole">
            <p:oleObj spid="_x0000_s12291" name="Equation" r:id="rId5" imgW="3771900" imgH="609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D8F7D48-19B3-4BA5-A224-20CFA2EB718D}" type="slidenum">
              <a:rPr lang="en-US">
                <a:latin typeface="Arial" pitchFamily="34" charset="0"/>
              </a:rPr>
              <a:pPr/>
              <a:t>3</a:t>
            </a:fld>
            <a:endParaRPr lang="en-US">
              <a:latin typeface="Arial" pitchFamily="34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Addition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Carry Propagate Adder</a:t>
            </a:r>
          </a:p>
          <a:p>
            <a:pPr lvl="1" eaLnBrk="1" hangingPunct="1"/>
            <a:r>
              <a:rPr lang="en-US" smtClean="0"/>
              <a:t>Inputs: 		A</a:t>
            </a:r>
            <a:r>
              <a:rPr lang="en-US" baseline="-25000" smtClean="0"/>
              <a:t>N:0</a:t>
            </a:r>
            <a:r>
              <a:rPr lang="en-US" smtClean="0"/>
              <a:t>, B</a:t>
            </a:r>
            <a:r>
              <a:rPr lang="en-US" baseline="-25000" smtClean="0"/>
              <a:t>N:1</a:t>
            </a:r>
          </a:p>
          <a:p>
            <a:pPr lvl="2" eaLnBrk="1" hangingPunct="1"/>
            <a:r>
              <a:rPr lang="en-US" smtClean="0"/>
              <a:t>A</a:t>
            </a:r>
            <a:r>
              <a:rPr lang="en-US" baseline="-25000" smtClean="0"/>
              <a:t>0</a:t>
            </a:r>
            <a:r>
              <a:rPr lang="en-US" smtClean="0"/>
              <a:t> = C</a:t>
            </a:r>
            <a:r>
              <a:rPr lang="en-US" baseline="-25000" smtClean="0"/>
              <a:t>in</a:t>
            </a:r>
          </a:p>
          <a:p>
            <a:pPr lvl="1" eaLnBrk="1" hangingPunct="1"/>
            <a:r>
              <a:rPr lang="en-US" smtClean="0"/>
              <a:t>Outputs: 	S</a:t>
            </a:r>
            <a:r>
              <a:rPr lang="en-US" baseline="-25000" smtClean="0"/>
              <a:t>N:1</a:t>
            </a:r>
          </a:p>
          <a:p>
            <a:pPr lvl="2" eaLnBrk="1" hangingPunct="1"/>
            <a:r>
              <a:rPr lang="en-US" smtClean="0"/>
              <a:t>Discard C</a:t>
            </a:r>
            <a:r>
              <a:rPr lang="en-US" baseline="-25000" smtClean="0"/>
              <a:t>out</a:t>
            </a:r>
          </a:p>
        </p:txBody>
      </p:sp>
      <p:pic>
        <p:nvPicPr>
          <p:cNvPr id="20486" name="Picture 7" descr="cp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1981200"/>
            <a:ext cx="230505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9EA296A-6DEE-49E7-B458-5BA63244AECD}" type="slidenum">
              <a:rPr lang="en-US">
                <a:latin typeface="Arial" pitchFamily="34" charset="0"/>
              </a:rPr>
              <a:pPr/>
              <a:t>30</a:t>
            </a:fld>
            <a:endParaRPr lang="en-US">
              <a:latin typeface="Arial" pitchFamily="34" charset="0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Prefix Network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>
            <p:ph idx="1"/>
          </p:nvPr>
        </p:nvGraphicFramePr>
        <p:xfrm>
          <a:off x="1657350" y="1679575"/>
          <a:ext cx="5827713" cy="4365625"/>
        </p:xfrm>
        <a:graphic>
          <a:graphicData uri="http://schemas.openxmlformats.org/presentationml/2006/ole">
            <p:oleObj spid="_x0000_s13314" name="Visio" r:id="rId4" imgW="9819364" imgH="735595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FEBD2FC-E0BC-4E7E-89C9-1F0760F96D7E}" type="slidenum">
              <a:rPr lang="en-US">
                <a:latin typeface="Arial" pitchFamily="34" charset="0"/>
              </a:rPr>
              <a:pPr/>
              <a:t>31</a:t>
            </a:fld>
            <a:endParaRPr lang="en-US">
              <a:latin typeface="Arial" pitchFamily="34" charset="0"/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Comparison Methodology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Goal: energy-delay curves for Jackson adders compared to conventional adders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How can we objectively compare against the best conventional design?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Technology mapping challenges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Sizing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Gatesizer limitations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SCOT is better, but we only have 130 nm models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Inadequate design effort on conventional cases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Plan: synthesize with Design Compiler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Compare against </a:t>
            </a:r>
            <a:r>
              <a:rPr lang="en-US" smtClean="0">
                <a:latin typeface="Courier New" pitchFamily="49" charset="0"/>
              </a:rPr>
              <a:t>assign y = a + b;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A81C952-3B74-4868-AFBE-7B5BF3C64ABE}" type="slidenum">
              <a:rPr lang="en-US">
                <a:latin typeface="Arial" pitchFamily="34" charset="0"/>
              </a:rPr>
              <a:pPr/>
              <a:t>32</a:t>
            </a:fld>
            <a:endParaRPr lang="en-US">
              <a:latin typeface="Arial" pitchFamily="34" charset="0"/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Cell Library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IBM 45 nm partially-depleted SOI 12S ARM Library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>
                <a:latin typeface="Courier New" pitchFamily="49" charset="0"/>
              </a:rPr>
              <a:t>sc12_base_v31_rvt_soi12s0_ss_nominal_max_0p90v_125c_mxs.lib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A12TR library with regular V</a:t>
            </a:r>
            <a:r>
              <a:rPr lang="en-US" sz="1600" baseline="-25000" dirty="0" smtClean="0"/>
              <a:t>t</a:t>
            </a:r>
            <a:r>
              <a:rPr lang="en-US" sz="1600" dirty="0" smtClean="0"/>
              <a:t> (RVT) transistors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12 track cell height (1.68 </a:t>
            </a:r>
            <a:r>
              <a:rPr lang="en-US" sz="1600" dirty="0" smtClean="0">
                <a:latin typeface="Symbol" pitchFamily="18" charset="2"/>
              </a:rPr>
              <a:t>m</a:t>
            </a:r>
            <a:r>
              <a:rPr lang="en-US" sz="1600" dirty="0" smtClean="0"/>
              <a:t>m)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Typical operating point: 1.0 V, 25 C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We use worst-case slow-slow, 0.9 V, 125 C library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Use </a:t>
            </a:r>
            <a:r>
              <a:rPr lang="en-US" sz="1600" dirty="0" err="1" smtClean="0"/>
              <a:t>Maxsol</a:t>
            </a:r>
            <a:r>
              <a:rPr lang="en-US" sz="1600" dirty="0" smtClean="0"/>
              <a:t> (</a:t>
            </a:r>
            <a:r>
              <a:rPr lang="en-US" sz="1600" dirty="0" err="1" smtClean="0"/>
              <a:t>mxs</a:t>
            </a:r>
            <a:r>
              <a:rPr lang="en-US" sz="1600" dirty="0" smtClean="0"/>
              <a:t>) version for worst-case history effect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1X inverter INV_X1B_A12TR: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Width = 0.38 </a:t>
            </a:r>
            <a:r>
              <a:rPr lang="en-US" sz="1600" dirty="0" smtClean="0">
                <a:latin typeface="Symbol" pitchFamily="18" charset="2"/>
              </a:rPr>
              <a:t>m</a:t>
            </a:r>
            <a:r>
              <a:rPr lang="en-US" sz="1600" dirty="0" smtClean="0"/>
              <a:t>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C</a:t>
            </a:r>
            <a:r>
              <a:rPr lang="en-US" sz="1600" baseline="-25000" dirty="0" err="1" smtClean="0"/>
              <a:t>in</a:t>
            </a:r>
            <a:r>
              <a:rPr lang="en-US" sz="1600" dirty="0" smtClean="0"/>
              <a:t> = 1.6 </a:t>
            </a:r>
            <a:r>
              <a:rPr lang="en-US" sz="1600" dirty="0" err="1" smtClean="0"/>
              <a:t>fF</a:t>
            </a:r>
            <a:endParaRPr lang="en-US" sz="16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FO4 </a:t>
            </a:r>
            <a:r>
              <a:rPr lang="en-US" sz="1600" dirty="0" smtClean="0"/>
              <a:t>delay = </a:t>
            </a:r>
            <a:r>
              <a:rPr lang="en-US" sz="1600" dirty="0" smtClean="0"/>
              <a:t>15 </a:t>
            </a:r>
            <a:r>
              <a:rPr lang="en-US" sz="1600" dirty="0" err="1" smtClean="0"/>
              <a:t>ps</a:t>
            </a:r>
            <a:endParaRPr lang="en-US" sz="16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Switching </a:t>
            </a:r>
            <a:r>
              <a:rPr lang="en-US" sz="1600" dirty="0" smtClean="0"/>
              <a:t>energy: 0.00078 </a:t>
            </a:r>
            <a:r>
              <a:rPr lang="en-US" sz="1600" dirty="0" err="1" smtClean="0">
                <a:latin typeface="Symbol" pitchFamily="18" charset="2"/>
              </a:rPr>
              <a:t>m</a:t>
            </a:r>
            <a:r>
              <a:rPr lang="en-US" sz="1600" dirty="0" err="1" smtClean="0"/>
              <a:t>W</a:t>
            </a:r>
            <a:r>
              <a:rPr lang="en-US" sz="1600" dirty="0" smtClean="0"/>
              <a:t>/MHz </a:t>
            </a:r>
            <a:r>
              <a:rPr lang="en-US" sz="1600" dirty="0" smtClean="0">
                <a:cs typeface="Arial" pitchFamily="34" charset="0"/>
              </a:rPr>
              <a:t>≈</a:t>
            </a:r>
            <a:r>
              <a:rPr lang="en-US" sz="1600" dirty="0" smtClean="0"/>
              <a:t> 0.8 </a:t>
            </a:r>
            <a:r>
              <a:rPr lang="en-US" sz="1600" dirty="0" err="1" smtClean="0"/>
              <a:t>fJ</a:t>
            </a:r>
            <a:endParaRPr lang="en-US" sz="1600" dirty="0" smtClean="0"/>
          </a:p>
          <a:p>
            <a:pPr lvl="3" eaLnBrk="1" hangingPunct="1">
              <a:lnSpc>
                <a:spcPct val="80000"/>
              </a:lnSpc>
            </a:pPr>
            <a:r>
              <a:rPr lang="en-US" sz="1400" dirty="0" smtClean="0"/>
              <a:t>equals 0.5 C</a:t>
            </a:r>
            <a:r>
              <a:rPr lang="en-US" sz="1400" baseline="-25000" dirty="0" smtClean="0"/>
              <a:t>in</a:t>
            </a:r>
            <a:r>
              <a:rPr lang="en-US" sz="1400" dirty="0" smtClean="0"/>
              <a:t>V</a:t>
            </a:r>
            <a:r>
              <a:rPr lang="en-US" sz="1400" baseline="-25000" dirty="0" smtClean="0"/>
              <a:t>DD</a:t>
            </a:r>
            <a:r>
              <a:rPr lang="en-US" sz="1400" baseline="30000" dirty="0" smtClean="0"/>
              <a:t>2</a:t>
            </a:r>
            <a:endParaRPr lang="en-US" sz="14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Leakage power: 0.1 </a:t>
            </a:r>
            <a:r>
              <a:rPr lang="en-US" sz="1600" dirty="0" err="1" smtClean="0">
                <a:latin typeface="Symbol" pitchFamily="18" charset="2"/>
              </a:rPr>
              <a:t>m</a:t>
            </a:r>
            <a:r>
              <a:rPr lang="en-US" sz="1600" dirty="0" err="1" smtClean="0"/>
              <a:t>W</a:t>
            </a:r>
            <a:r>
              <a:rPr lang="en-US" sz="1600" dirty="0" smtClean="0"/>
              <a:t> (very high!)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15364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4A2C366-2174-4FC4-84CD-9A60524BA0E7}" type="slidenum">
              <a:rPr lang="en-US">
                <a:latin typeface="Arial" pitchFamily="34" charset="0"/>
              </a:rPr>
              <a:pPr/>
              <a:t>33</a:t>
            </a:fld>
            <a:endParaRPr lang="en-US">
              <a:latin typeface="Arial" pitchFamily="34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Preliminary Results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Truncated 18-bit Jackson adder slightly outperforms y = a + b at high energy</a:t>
            </a:r>
          </a:p>
          <a:p>
            <a:pPr eaLnBrk="1" hangingPunct="1"/>
            <a:r>
              <a:rPr lang="en-US" dirty="0" smtClean="0"/>
              <a:t>Ling adder also slightly beneficial</a:t>
            </a:r>
          </a:p>
          <a:p>
            <a:pPr eaLnBrk="1" hangingPunct="1"/>
            <a:r>
              <a:rPr lang="en-US" dirty="0" smtClean="0"/>
              <a:t>Fastest </a:t>
            </a:r>
            <a:r>
              <a:rPr lang="en-US" dirty="0" smtClean="0"/>
              <a:t>designs are </a:t>
            </a:r>
            <a:r>
              <a:rPr lang="en-US" dirty="0" smtClean="0"/>
              <a:t>105 </a:t>
            </a:r>
            <a:r>
              <a:rPr lang="en-US" dirty="0" err="1" smtClean="0"/>
              <a:t>ps</a:t>
            </a:r>
            <a:r>
              <a:rPr lang="en-US" dirty="0" smtClean="0"/>
              <a:t> </a:t>
            </a:r>
            <a:r>
              <a:rPr lang="en-US" dirty="0" smtClean="0"/>
              <a:t>(7 </a:t>
            </a:r>
            <a:r>
              <a:rPr lang="en-US" dirty="0" smtClean="0"/>
              <a:t>FO4)</a:t>
            </a:r>
          </a:p>
          <a:p>
            <a:pPr eaLnBrk="1" hangingPunct="1"/>
            <a:r>
              <a:rPr lang="en-US" dirty="0" smtClean="0"/>
              <a:t>Jackson takes more energy except at very long </a:t>
            </a:r>
            <a:r>
              <a:rPr lang="en-US" dirty="0" smtClean="0"/>
              <a:t>delay</a:t>
            </a: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6961" y="1524000"/>
            <a:ext cx="4213164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419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C810A6C-CF65-47F7-AEA4-14C508F7C2F4}" type="slidenum">
              <a:rPr lang="en-US">
                <a:latin typeface="Arial" pitchFamily="34" charset="0"/>
              </a:rPr>
              <a:pPr/>
              <a:t>34</a:t>
            </a:fld>
            <a:endParaRPr lang="en-US">
              <a:latin typeface="Arial" pitchFamily="34" charset="0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References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[Burgess09] N. Burgess, “Implementation of recursive Ling adders in CMOS VLSI,” </a:t>
            </a:r>
            <a:r>
              <a:rPr lang="en-US" sz="1800" i="1" smtClean="0"/>
              <a:t>Proc. Asilomar Conf. Signals, Systems and Computers</a:t>
            </a:r>
            <a:r>
              <a:rPr lang="en-US" sz="1800" smtClean="0"/>
              <a:t>, 2009, pp. 1777-1781.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[Jackson04] R. Jackson and S. Talwar, “High speed binary addition,” </a:t>
            </a:r>
            <a:r>
              <a:rPr lang="en-US" sz="1800" i="1" smtClean="0"/>
              <a:t>Proc. Asilomar Conf. Signals, Systems and Computers</a:t>
            </a:r>
            <a:r>
              <a:rPr lang="en-US" sz="1800" smtClean="0"/>
              <a:t>, 2004, pp. 1350-1353.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[Jackson08] R. Jackson, “Data detection algorithms for perpendicular magnetic recording in the presence of strong media noise,” Ph.D. thesis, Department of Mathematics, University of Warwick, 2008.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[Ling81] H. Ling, "High-speed binary adder," </a:t>
            </a:r>
            <a:r>
              <a:rPr lang="en-US" sz="1800" i="1" smtClean="0"/>
              <a:t>IBM J. Research and Development</a:t>
            </a:r>
            <a:r>
              <a:rPr lang="en-US" sz="1800" smtClean="0"/>
              <a:t>, vol. 25, no. 3, May 1981, pp. 156-166.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[Patil07] D. Patil, O. Azizi, M. Horowitz, R. Ho, and R. Ananthraman, "Robust energy-efficient adder topologies," </a:t>
            </a:r>
            <a:r>
              <a:rPr lang="en-US" sz="1800" i="1" smtClean="0"/>
              <a:t>Proc. Computer Arithmetic Symp.</a:t>
            </a:r>
            <a:r>
              <a:rPr lang="en-US" sz="1800" smtClean="0"/>
              <a:t>, Jun. 2007, pp. 16-28.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[Weste10] N. Weste and D. Money Harris, </a:t>
            </a:r>
            <a:r>
              <a:rPr lang="en-US" sz="1800" i="1" smtClean="0"/>
              <a:t>CMOS VLSI Design</a:t>
            </a:r>
            <a:r>
              <a:rPr lang="en-US" sz="1800" smtClean="0"/>
              <a:t>, 4th Ed.,  Boston: Addison-Wesley, 2010.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[Zlatanovici09] R. Zlatanovici, S. Kao, and B. Nikolic, “Energy-delay optimization of 64-bit carry-lookahead adders with a 240 ps 90 nm CMOS design example,” </a:t>
            </a:r>
            <a:r>
              <a:rPr lang="en-US" sz="1800" i="1" smtClean="0"/>
              <a:t>IEEE J. Solid-State Circuits</a:t>
            </a:r>
            <a:r>
              <a:rPr lang="en-US" sz="1800" smtClean="0"/>
              <a:t>, vol. 44, no. 2, Feb. 2009, pp. 569-583.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DDC7AB3-9789-46A2-A0BB-8F93FB56D05D}" type="slidenum">
              <a:rPr lang="en-US">
                <a:latin typeface="Arial" pitchFamily="34" charset="0"/>
              </a:rPr>
              <a:pPr/>
              <a:t>4</a:t>
            </a:fld>
            <a:endParaRPr lang="en-US">
              <a:latin typeface="Arial" pitchFamily="34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pPr eaLnBrk="1" hangingPunct="1"/>
            <a:r>
              <a:rPr lang="en-US" sz="3600" smtClean="0"/>
              <a:t>Propagate, Generate, Kill</a:t>
            </a:r>
            <a:br>
              <a:rPr lang="en-US" sz="3600" smtClean="0"/>
            </a:br>
            <a:r>
              <a:rPr lang="en-US" sz="3600" smtClean="0"/>
              <a:t>Oh My!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Bitwise Signals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Generate:	G</a:t>
            </a:r>
            <a:r>
              <a:rPr lang="en-US" baseline="-25000" smtClean="0"/>
              <a:t>i:i</a:t>
            </a:r>
            <a:r>
              <a:rPr lang="en-US" smtClean="0"/>
              <a:t> = G</a:t>
            </a:r>
            <a:r>
              <a:rPr lang="en-US" baseline="-25000" smtClean="0"/>
              <a:t>i</a:t>
            </a:r>
            <a:r>
              <a:rPr lang="en-US" smtClean="0"/>
              <a:t> </a:t>
            </a:r>
            <a:r>
              <a:rPr lang="en-US" smtClean="0">
                <a:cs typeface="Arial" pitchFamily="34" charset="0"/>
              </a:rPr>
              <a:t>≡</a:t>
            </a:r>
            <a:r>
              <a:rPr lang="en-US" smtClean="0"/>
              <a:t> A</a:t>
            </a:r>
            <a:r>
              <a:rPr lang="en-US" baseline="-25000" smtClean="0"/>
              <a:t>i</a:t>
            </a:r>
            <a:r>
              <a:rPr lang="en-US" smtClean="0"/>
              <a:t>B</a:t>
            </a:r>
            <a:r>
              <a:rPr lang="en-US" baseline="-25000" smtClean="0"/>
              <a:t>i	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Propagate:	P</a:t>
            </a:r>
            <a:r>
              <a:rPr lang="en-US" baseline="-25000" smtClean="0"/>
              <a:t>i:i</a:t>
            </a:r>
            <a:r>
              <a:rPr lang="en-US" smtClean="0"/>
              <a:t> = P</a:t>
            </a:r>
            <a:r>
              <a:rPr lang="en-US" baseline="-25000" smtClean="0"/>
              <a:t>i</a:t>
            </a:r>
            <a:r>
              <a:rPr lang="en-US" smtClean="0"/>
              <a:t> </a:t>
            </a:r>
            <a:r>
              <a:rPr lang="en-US" smtClean="0">
                <a:cs typeface="Arial" pitchFamily="34" charset="0"/>
              </a:rPr>
              <a:t>≡</a:t>
            </a:r>
            <a:r>
              <a:rPr lang="en-US" smtClean="0"/>
              <a:t> A</a:t>
            </a:r>
            <a:r>
              <a:rPr lang="en-US" baseline="-25000" smtClean="0"/>
              <a:t>i</a:t>
            </a:r>
            <a:r>
              <a:rPr lang="en-US" smtClean="0"/>
              <a:t>+B</a:t>
            </a:r>
            <a:r>
              <a:rPr lang="en-US" baseline="-25000" smtClean="0"/>
              <a:t>i	</a:t>
            </a:r>
            <a:r>
              <a:rPr lang="en-US" smtClean="0"/>
              <a:t>Also called ~K</a:t>
            </a:r>
            <a:r>
              <a:rPr lang="en-US" baseline="-25000" smtClean="0"/>
              <a:t>i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 			X</a:t>
            </a:r>
            <a:r>
              <a:rPr lang="en-US" baseline="-25000" smtClean="0"/>
              <a:t>i</a:t>
            </a:r>
            <a:r>
              <a:rPr lang="en-US" smtClean="0"/>
              <a:t> </a:t>
            </a:r>
            <a:r>
              <a:rPr lang="en-US" smtClean="0">
                <a:cs typeface="Arial" pitchFamily="34" charset="0"/>
              </a:rPr>
              <a:t>≡</a:t>
            </a:r>
            <a:r>
              <a:rPr lang="en-US" smtClean="0"/>
              <a:t> A</a:t>
            </a:r>
            <a:r>
              <a:rPr lang="en-US" baseline="-25000" smtClean="0"/>
              <a:t>i</a:t>
            </a:r>
            <a:r>
              <a:rPr lang="en-US" smtClean="0"/>
              <a:t> xor B</a:t>
            </a:r>
            <a:r>
              <a:rPr lang="en-US" baseline="-25000" smtClean="0"/>
              <a:t>i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Group Recursion to form prefixes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Propagate	P</a:t>
            </a:r>
            <a:r>
              <a:rPr lang="en-US" baseline="-25000" smtClean="0"/>
              <a:t>i:j</a:t>
            </a:r>
            <a:r>
              <a:rPr lang="en-US" smtClean="0"/>
              <a:t> = P</a:t>
            </a:r>
            <a:r>
              <a:rPr lang="en-US" baseline="-25000" smtClean="0"/>
              <a:t>i:k</a:t>
            </a:r>
            <a:r>
              <a:rPr lang="en-US" smtClean="0"/>
              <a:t>P</a:t>
            </a:r>
            <a:r>
              <a:rPr lang="en-US" baseline="-25000" smtClean="0"/>
              <a:t>k-1:j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Generate	G</a:t>
            </a:r>
            <a:r>
              <a:rPr lang="en-US" baseline="-25000" smtClean="0"/>
              <a:t>i:j</a:t>
            </a:r>
            <a:r>
              <a:rPr lang="en-US" smtClean="0"/>
              <a:t> = G</a:t>
            </a:r>
            <a:r>
              <a:rPr lang="en-US" baseline="-25000" smtClean="0"/>
              <a:t>i:k</a:t>
            </a:r>
            <a:r>
              <a:rPr lang="en-US" smtClean="0"/>
              <a:t>+P</a:t>
            </a:r>
            <a:r>
              <a:rPr lang="en-US" baseline="-25000" smtClean="0"/>
              <a:t>i:k</a:t>
            </a:r>
            <a:r>
              <a:rPr lang="en-US" smtClean="0"/>
              <a:t>G</a:t>
            </a:r>
            <a:r>
              <a:rPr lang="en-US" baseline="-25000" smtClean="0"/>
              <a:t>k-1:j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Group generates if upper part generates or upper part propagates and the lower part generates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Bitwise Sum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baseline="-25000" smtClean="0"/>
              <a:t>				</a:t>
            </a:r>
            <a:r>
              <a:rPr lang="en-US" smtClean="0"/>
              <a:t>S</a:t>
            </a:r>
            <a:r>
              <a:rPr lang="en-US" baseline="-25000" smtClean="0"/>
              <a:t>i</a:t>
            </a:r>
            <a:r>
              <a:rPr lang="en-US" smtClean="0"/>
              <a:t> = X</a:t>
            </a:r>
            <a:r>
              <a:rPr lang="en-US" baseline="-25000" smtClean="0"/>
              <a:t>i</a:t>
            </a:r>
            <a:r>
              <a:rPr lang="en-US" smtClean="0"/>
              <a:t> xor G</a:t>
            </a:r>
            <a:r>
              <a:rPr lang="en-US" baseline="-25000" smtClean="0"/>
              <a:t>i-1:0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baseline="-25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0C7FFE9-16DB-457B-881B-3A61A78F6C24}" type="slidenum">
              <a:rPr lang="en-US">
                <a:latin typeface="Arial" pitchFamily="34" charset="0"/>
              </a:rPr>
              <a:pPr/>
              <a:t>5</a:t>
            </a:fld>
            <a:endParaRPr lang="en-US">
              <a:latin typeface="Arial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Higher Valency Groups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/>
            <a:r>
              <a:rPr lang="en-US" smtClean="0"/>
              <a:t>Valency-2</a:t>
            </a:r>
          </a:p>
          <a:p>
            <a:pPr lvl="1" eaLnBrk="1" hangingPunct="1"/>
            <a:r>
              <a:rPr lang="en-US" smtClean="0"/>
              <a:t>Propagate	P</a:t>
            </a:r>
            <a:r>
              <a:rPr lang="en-US" baseline="-25000" smtClean="0"/>
              <a:t>i:j</a:t>
            </a:r>
            <a:r>
              <a:rPr lang="en-US" smtClean="0"/>
              <a:t> = P</a:t>
            </a:r>
            <a:r>
              <a:rPr lang="en-US" baseline="-25000" smtClean="0"/>
              <a:t>i:k</a:t>
            </a:r>
            <a:r>
              <a:rPr lang="en-US" smtClean="0"/>
              <a:t>P</a:t>
            </a:r>
            <a:r>
              <a:rPr lang="en-US" baseline="-25000" smtClean="0"/>
              <a:t>k-1:j</a:t>
            </a:r>
          </a:p>
          <a:p>
            <a:pPr lvl="1" eaLnBrk="1" hangingPunct="1"/>
            <a:r>
              <a:rPr lang="en-US" smtClean="0"/>
              <a:t>Generate	G</a:t>
            </a:r>
            <a:r>
              <a:rPr lang="en-US" baseline="-25000" smtClean="0"/>
              <a:t>i:j</a:t>
            </a:r>
            <a:r>
              <a:rPr lang="en-US" smtClean="0"/>
              <a:t> = G</a:t>
            </a:r>
            <a:r>
              <a:rPr lang="en-US" baseline="-25000" smtClean="0"/>
              <a:t>i:k</a:t>
            </a:r>
            <a:r>
              <a:rPr lang="en-US" smtClean="0"/>
              <a:t>+P</a:t>
            </a:r>
            <a:r>
              <a:rPr lang="en-US" baseline="-25000" smtClean="0"/>
              <a:t>i:k</a:t>
            </a:r>
            <a:r>
              <a:rPr lang="en-US" smtClean="0"/>
              <a:t>G</a:t>
            </a:r>
            <a:r>
              <a:rPr lang="en-US" baseline="-25000" smtClean="0"/>
              <a:t>k-1:j</a:t>
            </a:r>
          </a:p>
          <a:p>
            <a:pPr eaLnBrk="1" hangingPunct="1"/>
            <a:r>
              <a:rPr lang="en-US" smtClean="0"/>
              <a:t>Valency-3</a:t>
            </a:r>
          </a:p>
          <a:p>
            <a:pPr lvl="1" eaLnBrk="1" hangingPunct="1"/>
            <a:r>
              <a:rPr lang="en-US" smtClean="0"/>
              <a:t>Propagate	P</a:t>
            </a:r>
            <a:r>
              <a:rPr lang="en-US" baseline="-25000" smtClean="0"/>
              <a:t>i:j</a:t>
            </a:r>
            <a:r>
              <a:rPr lang="en-US" smtClean="0"/>
              <a:t> = P</a:t>
            </a:r>
            <a:r>
              <a:rPr lang="en-US" baseline="-25000" smtClean="0"/>
              <a:t>i:k</a:t>
            </a:r>
            <a:r>
              <a:rPr lang="en-US" smtClean="0"/>
              <a:t>P</a:t>
            </a:r>
            <a:r>
              <a:rPr lang="en-US" baseline="-25000" smtClean="0"/>
              <a:t>k-1:l</a:t>
            </a:r>
            <a:r>
              <a:rPr lang="en-US" smtClean="0"/>
              <a:t>P</a:t>
            </a:r>
            <a:r>
              <a:rPr lang="en-US" baseline="-25000" smtClean="0"/>
              <a:t>l-1:j</a:t>
            </a:r>
          </a:p>
          <a:p>
            <a:pPr lvl="1" eaLnBrk="1" hangingPunct="1"/>
            <a:r>
              <a:rPr lang="en-US" smtClean="0"/>
              <a:t>Generate	G</a:t>
            </a:r>
            <a:r>
              <a:rPr lang="en-US" baseline="-25000" smtClean="0"/>
              <a:t>i:j</a:t>
            </a:r>
            <a:r>
              <a:rPr lang="en-US" smtClean="0"/>
              <a:t> = G</a:t>
            </a:r>
            <a:r>
              <a:rPr lang="en-US" baseline="-25000" smtClean="0"/>
              <a:t>i:k</a:t>
            </a:r>
            <a:r>
              <a:rPr lang="en-US" smtClean="0"/>
              <a:t>+P</a:t>
            </a:r>
            <a:r>
              <a:rPr lang="en-US" baseline="-25000" smtClean="0"/>
              <a:t>i:k</a:t>
            </a:r>
            <a:r>
              <a:rPr lang="en-US" smtClean="0"/>
              <a:t> (G</a:t>
            </a:r>
            <a:r>
              <a:rPr lang="en-US" baseline="-25000" smtClean="0"/>
              <a:t>k-1:j</a:t>
            </a:r>
            <a:r>
              <a:rPr lang="en-US" smtClean="0"/>
              <a:t>+P</a:t>
            </a:r>
            <a:r>
              <a:rPr lang="en-US" baseline="-25000" smtClean="0"/>
              <a:t>k-1:I</a:t>
            </a:r>
            <a:r>
              <a:rPr lang="en-US" smtClean="0"/>
              <a:t>G</a:t>
            </a:r>
            <a:r>
              <a:rPr lang="en-US" baseline="-25000" smtClean="0"/>
              <a:t>l-1:j</a:t>
            </a:r>
            <a:r>
              <a:rPr lang="en-US" smtClean="0"/>
              <a:t>)</a:t>
            </a:r>
            <a:endParaRPr lang="en-US" baseline="-25000" smtClean="0"/>
          </a:p>
          <a:p>
            <a:pPr eaLnBrk="1" hangingPunct="1"/>
            <a:r>
              <a:rPr lang="en-US" smtClean="0"/>
              <a:t>Valency-4</a:t>
            </a:r>
          </a:p>
          <a:p>
            <a:pPr lvl="1" eaLnBrk="1" hangingPunct="1"/>
            <a:r>
              <a:rPr lang="en-US" smtClean="0"/>
              <a:t>Propagate	P</a:t>
            </a:r>
            <a:r>
              <a:rPr lang="en-US" baseline="-25000" smtClean="0"/>
              <a:t>i:j</a:t>
            </a:r>
            <a:r>
              <a:rPr lang="en-US" smtClean="0"/>
              <a:t> = P</a:t>
            </a:r>
            <a:r>
              <a:rPr lang="en-US" baseline="-25000" smtClean="0"/>
              <a:t>i:k</a:t>
            </a:r>
            <a:r>
              <a:rPr lang="en-US" smtClean="0"/>
              <a:t>P</a:t>
            </a:r>
            <a:r>
              <a:rPr lang="en-US" baseline="-25000" smtClean="0"/>
              <a:t>k-1:l</a:t>
            </a:r>
            <a:r>
              <a:rPr lang="en-US" smtClean="0"/>
              <a:t>P</a:t>
            </a:r>
            <a:r>
              <a:rPr lang="en-US" baseline="-25000" smtClean="0"/>
              <a:t>l-1:m</a:t>
            </a:r>
            <a:r>
              <a:rPr lang="en-US" smtClean="0"/>
              <a:t>P</a:t>
            </a:r>
            <a:r>
              <a:rPr lang="en-US" baseline="-25000" smtClean="0"/>
              <a:t>m-1:j</a:t>
            </a:r>
          </a:p>
          <a:p>
            <a:pPr lvl="1" eaLnBrk="1" hangingPunct="1"/>
            <a:r>
              <a:rPr lang="en-US" smtClean="0"/>
              <a:t>Generate	</a:t>
            </a:r>
            <a:r>
              <a:rPr lang="en-US" sz="2000" smtClean="0"/>
              <a:t>G</a:t>
            </a:r>
            <a:r>
              <a:rPr lang="en-US" sz="2000" baseline="-25000" smtClean="0"/>
              <a:t>i:j</a:t>
            </a:r>
            <a:r>
              <a:rPr lang="en-US" sz="2000" smtClean="0"/>
              <a:t> = G</a:t>
            </a:r>
            <a:r>
              <a:rPr lang="en-US" sz="2000" baseline="-25000" smtClean="0"/>
              <a:t>i:k</a:t>
            </a:r>
            <a:r>
              <a:rPr lang="en-US" sz="2000" smtClean="0"/>
              <a:t>+P</a:t>
            </a:r>
            <a:r>
              <a:rPr lang="en-US" sz="2000" baseline="-25000" smtClean="0"/>
              <a:t>i:k</a:t>
            </a:r>
            <a:r>
              <a:rPr lang="en-US" sz="2000" smtClean="0"/>
              <a:t>(G</a:t>
            </a:r>
            <a:r>
              <a:rPr lang="en-US" sz="2000" baseline="-25000" smtClean="0"/>
              <a:t>k-1:j</a:t>
            </a:r>
            <a:r>
              <a:rPr lang="en-US" sz="2000" smtClean="0"/>
              <a:t>+P</a:t>
            </a:r>
            <a:r>
              <a:rPr lang="en-US" sz="2000" baseline="-25000" smtClean="0"/>
              <a:t>k-1:I</a:t>
            </a:r>
            <a:r>
              <a:rPr lang="en-US" sz="2000" smtClean="0"/>
              <a:t>(G</a:t>
            </a:r>
            <a:r>
              <a:rPr lang="en-US" sz="2000" baseline="-25000" smtClean="0"/>
              <a:t>l-1:m</a:t>
            </a:r>
            <a:r>
              <a:rPr lang="en-US" sz="2000" smtClean="0"/>
              <a:t>+P</a:t>
            </a:r>
            <a:r>
              <a:rPr lang="en-US" sz="2000" baseline="-25000" smtClean="0"/>
              <a:t>l-1:m</a:t>
            </a:r>
            <a:r>
              <a:rPr lang="en-US" sz="2000" smtClean="0"/>
              <a:t>G</a:t>
            </a:r>
            <a:r>
              <a:rPr lang="en-US" sz="2000" baseline="-25000" smtClean="0"/>
              <a:t>m-1:j</a:t>
            </a:r>
            <a:r>
              <a:rPr lang="en-US" sz="2000" smtClean="0"/>
              <a:t>))</a:t>
            </a:r>
            <a:endParaRPr lang="en-US" sz="2000" baseline="-25000" smtClean="0"/>
          </a:p>
          <a:p>
            <a:pPr lvl="1" eaLnBrk="1" hangingPunct="1"/>
            <a:endParaRPr lang="en-US" sz="2000" baseline="-25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F68C37B-09E7-4DD4-BB77-6AB2FD1DFE78}" type="slidenum">
              <a:rPr lang="en-US">
                <a:latin typeface="Arial" pitchFamily="34" charset="0"/>
              </a:rPr>
              <a:pPr/>
              <a:t>6</a:t>
            </a:fld>
            <a:endParaRPr lang="en-US">
              <a:latin typeface="Arial" pitchFamily="34" charset="0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Tree Adders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should the recursion be organized?</a:t>
            </a:r>
          </a:p>
        </p:txBody>
      </p:sp>
      <p:pic>
        <p:nvPicPr>
          <p:cNvPr id="23558" name="Picture 4" descr="pgtre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209800"/>
            <a:ext cx="57912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7343C02-23D5-410A-9BB2-9716DDE5B319}" type="slidenum">
              <a:rPr lang="en-US">
                <a:latin typeface="Arial" pitchFamily="34" charset="0"/>
              </a:rPr>
              <a:pPr/>
              <a:t>7</a:t>
            </a:fld>
            <a:endParaRPr lang="en-US">
              <a:latin typeface="Arial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Black and Gray Cells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Black cell: 	</a:t>
            </a:r>
          </a:p>
          <a:p>
            <a:pPr lvl="1" eaLnBrk="1" hangingPunct="1"/>
            <a:r>
              <a:rPr lang="en-US" smtClean="0"/>
              <a:t>Group G and P</a:t>
            </a:r>
          </a:p>
          <a:p>
            <a:pPr eaLnBrk="1" hangingPunct="1"/>
            <a:r>
              <a:rPr lang="en-US" smtClean="0"/>
              <a:t>Gray cell: 	</a:t>
            </a:r>
          </a:p>
          <a:p>
            <a:pPr lvl="1" eaLnBrk="1" hangingPunct="1"/>
            <a:r>
              <a:rPr lang="en-US" smtClean="0"/>
              <a:t>Group G only</a:t>
            </a:r>
          </a:p>
          <a:p>
            <a:pPr eaLnBrk="1" hangingPunct="1"/>
            <a:r>
              <a:rPr lang="en-US" smtClean="0"/>
              <a:t>Inverting vs. non</a:t>
            </a:r>
          </a:p>
          <a:p>
            <a:pPr eaLnBrk="1" hangingPunct="1"/>
            <a:r>
              <a:rPr lang="en-US" smtClean="0"/>
              <a:t>Higher Valency</a:t>
            </a:r>
          </a:p>
        </p:txBody>
      </p:sp>
      <p:pic>
        <p:nvPicPr>
          <p:cNvPr id="24582" name="Picture 4" descr="graybla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1600200"/>
            <a:ext cx="46513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3AB2B3F-C6A4-4D7B-95A0-CB486B9F8706}" type="slidenum">
              <a:rPr lang="en-US">
                <a:latin typeface="Arial" pitchFamily="34" charset="0"/>
              </a:rPr>
              <a:pPr/>
              <a:t>8</a:t>
            </a:fld>
            <a:endParaRPr lang="en-US">
              <a:latin typeface="Arial" pitchFamily="34" charset="0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Tree Adders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5606" name="Picture 4" descr="architectur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0"/>
            <a:ext cx="8077200" cy="296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Jackson Adders</a:t>
            </a: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DBBE8B2-B421-4374-9C73-86837657178E}" type="slidenum">
              <a:rPr lang="en-US">
                <a:latin typeface="Arial" pitchFamily="34" charset="0"/>
              </a:rPr>
              <a:pPr/>
              <a:t>9</a:t>
            </a:fld>
            <a:endParaRPr lang="en-US">
              <a:latin typeface="Arial" pitchFamily="34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Higher Valency Trees</a:t>
            </a:r>
          </a:p>
        </p:txBody>
      </p:sp>
      <p:pic>
        <p:nvPicPr>
          <p:cNvPr id="26629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43138" y="1762125"/>
            <a:ext cx="4657725" cy="42021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8371</TotalTime>
  <Words>1265</Words>
  <Application>Microsoft Office PowerPoint</Application>
  <PresentationFormat>On-screen Show (4:3)</PresentationFormat>
  <Paragraphs>343</Paragraphs>
  <Slides>34</Slides>
  <Notes>34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Arial Black</vt:lpstr>
      <vt:lpstr>Wingdings</vt:lpstr>
      <vt:lpstr>Courier New</vt:lpstr>
      <vt:lpstr>Symbol</vt:lpstr>
      <vt:lpstr>Default Design</vt:lpstr>
      <vt:lpstr>Microsoft Visio Drawing</vt:lpstr>
      <vt:lpstr>MathType 6.0 Equation</vt:lpstr>
      <vt:lpstr>Jackson Adders</vt:lpstr>
      <vt:lpstr>Overview</vt:lpstr>
      <vt:lpstr>Addition</vt:lpstr>
      <vt:lpstr>Propagate, Generate, Kill Oh My!</vt:lpstr>
      <vt:lpstr>Higher Valency Groups</vt:lpstr>
      <vt:lpstr>Tree Adders</vt:lpstr>
      <vt:lpstr>Black and Gray Cells</vt:lpstr>
      <vt:lpstr>Tree Adders</vt:lpstr>
      <vt:lpstr>Higher Valency Trees</vt:lpstr>
      <vt:lpstr>Sparse Trees</vt:lpstr>
      <vt:lpstr>Carry Selection</vt:lpstr>
      <vt:lpstr>Ling Adders</vt:lpstr>
      <vt:lpstr>Ling Equations</vt:lpstr>
      <vt:lpstr>Ling Circuits</vt:lpstr>
      <vt:lpstr>Jackson Adders</vt:lpstr>
      <vt:lpstr>Jackson Logic</vt:lpstr>
      <vt:lpstr>Reduced Generate</vt:lpstr>
      <vt:lpstr>Hyperpropagate</vt:lpstr>
      <vt:lpstr>Jackson Recursions</vt:lpstr>
      <vt:lpstr>Valency-3 Circuits</vt:lpstr>
      <vt:lpstr>Logical Effort of Valency-3</vt:lpstr>
      <vt:lpstr>Sum Selection</vt:lpstr>
      <vt:lpstr>Prior Work</vt:lpstr>
      <vt:lpstr>Example</vt:lpstr>
      <vt:lpstr>Initial Stage</vt:lpstr>
      <vt:lpstr>Second Stage</vt:lpstr>
      <vt:lpstr>Third Stage</vt:lpstr>
      <vt:lpstr>D Logic</vt:lpstr>
      <vt:lpstr>Sum Selection</vt:lpstr>
      <vt:lpstr>Prefix Network</vt:lpstr>
      <vt:lpstr>Comparison Methodology</vt:lpstr>
      <vt:lpstr>Cell Library</vt:lpstr>
      <vt:lpstr>Preliminary Results</vt:lpstr>
      <vt:lpstr>References</vt:lpstr>
    </vt:vector>
  </TitlesOfParts>
  <Company>Harvey Mudd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Jackson Adders</dc:title>
  <dc:creator>Harris</dc:creator>
  <cp:lastModifiedBy>Prof. David Money Harris</cp:lastModifiedBy>
  <cp:revision>435</cp:revision>
  <dcterms:created xsi:type="dcterms:W3CDTF">2010-07-07T23:27:13Z</dcterms:created>
  <dcterms:modified xsi:type="dcterms:W3CDTF">2010-12-21T03:00:31Z</dcterms:modified>
</cp:coreProperties>
</file>